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59"/>
  </p:notesMasterIdLst>
  <p:sldIdLst>
    <p:sldId id="256" r:id="rId5"/>
    <p:sldId id="305" r:id="rId6"/>
    <p:sldId id="257" r:id="rId7"/>
    <p:sldId id="310" r:id="rId8"/>
    <p:sldId id="260" r:id="rId9"/>
    <p:sldId id="281" r:id="rId10"/>
    <p:sldId id="301" r:id="rId11"/>
    <p:sldId id="262" r:id="rId12"/>
    <p:sldId id="267" r:id="rId13"/>
    <p:sldId id="311" r:id="rId14"/>
    <p:sldId id="322" r:id="rId15"/>
    <p:sldId id="270" r:id="rId16"/>
    <p:sldId id="271" r:id="rId17"/>
    <p:sldId id="312" r:id="rId18"/>
    <p:sldId id="272" r:id="rId19"/>
    <p:sldId id="324" r:id="rId20"/>
    <p:sldId id="326" r:id="rId21"/>
    <p:sldId id="327" r:id="rId22"/>
    <p:sldId id="296" r:id="rId23"/>
    <p:sldId id="328" r:id="rId24"/>
    <p:sldId id="274" r:id="rId25"/>
    <p:sldId id="334" r:id="rId26"/>
    <p:sldId id="333" r:id="rId27"/>
    <p:sldId id="279" r:id="rId28"/>
    <p:sldId id="282" r:id="rId29"/>
    <p:sldId id="280" r:id="rId30"/>
    <p:sldId id="283" r:id="rId31"/>
    <p:sldId id="285" r:id="rId32"/>
    <p:sldId id="321" r:id="rId33"/>
    <p:sldId id="302" r:id="rId34"/>
    <p:sldId id="286" r:id="rId35"/>
    <p:sldId id="314" r:id="rId36"/>
    <p:sldId id="315" r:id="rId37"/>
    <p:sldId id="317" r:id="rId38"/>
    <p:sldId id="316" r:id="rId39"/>
    <p:sldId id="288" r:id="rId40"/>
    <p:sldId id="329" r:id="rId41"/>
    <p:sldId id="289" r:id="rId42"/>
    <p:sldId id="318" r:id="rId43"/>
    <p:sldId id="303" r:id="rId44"/>
    <p:sldId id="304" r:id="rId45"/>
    <p:sldId id="290" r:id="rId46"/>
    <p:sldId id="319" r:id="rId47"/>
    <p:sldId id="330" r:id="rId48"/>
    <p:sldId id="331" r:id="rId49"/>
    <p:sldId id="332" r:id="rId50"/>
    <p:sldId id="291" r:id="rId51"/>
    <p:sldId id="294" r:id="rId52"/>
    <p:sldId id="307" r:id="rId53"/>
    <p:sldId id="308" r:id="rId54"/>
    <p:sldId id="309" r:id="rId55"/>
    <p:sldId id="320" r:id="rId56"/>
    <p:sldId id="335" r:id="rId57"/>
    <p:sldId id="336"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75385B-41EE-44F9-B616-DB939D250A6E}" v="45" dt="2022-03-29T23:46:55.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344" autoAdjust="0"/>
  </p:normalViewPr>
  <p:slideViewPr>
    <p:cSldViewPr snapToGrid="0">
      <p:cViewPr varScale="1">
        <p:scale>
          <a:sx n="96" d="100"/>
          <a:sy n="96" d="100"/>
        </p:scale>
        <p:origin x="1152" y="90"/>
      </p:cViewPr>
      <p:guideLst/>
    </p:cSldViewPr>
  </p:slideViewPr>
  <p:notesTextViewPr>
    <p:cViewPr>
      <p:scale>
        <a:sx n="3" d="2"/>
        <a:sy n="3" d="2"/>
      </p:scale>
      <p:origin x="0" y="-564"/>
    </p:cViewPr>
  </p:notesTextViewPr>
  <p:notesViewPr>
    <p:cSldViewPr snapToGrid="0">
      <p:cViewPr>
        <p:scale>
          <a:sx n="200" d="100"/>
          <a:sy n="200" d="100"/>
        </p:scale>
        <p:origin x="1392" y="-132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beeh Zakariyya" userId="b1687208-5195-47a5-a043-2a4dc91019c9" providerId="ADAL" clId="{0975385B-41EE-44F9-B616-DB939D250A6E}"/>
    <pc:docChg chg="custSel delSld modSld">
      <pc:chgData name="Nabeeh Zakariyya" userId="b1687208-5195-47a5-a043-2a4dc91019c9" providerId="ADAL" clId="{0975385B-41EE-44F9-B616-DB939D250A6E}" dt="2022-03-29T23:48:01.777" v="188" actId="20577"/>
      <pc:docMkLst>
        <pc:docMk/>
      </pc:docMkLst>
      <pc:sldChg chg="modNotesTx">
        <pc:chgData name="Nabeeh Zakariyya" userId="b1687208-5195-47a5-a043-2a4dc91019c9" providerId="ADAL" clId="{0975385B-41EE-44F9-B616-DB939D250A6E}" dt="2022-03-29T23:48:01.777" v="188" actId="20577"/>
        <pc:sldMkLst>
          <pc:docMk/>
          <pc:sldMk cId="2437414301" sldId="333"/>
        </pc:sldMkLst>
      </pc:sldChg>
      <pc:sldChg chg="del">
        <pc:chgData name="Nabeeh Zakariyya" userId="b1687208-5195-47a5-a043-2a4dc91019c9" providerId="ADAL" clId="{0975385B-41EE-44F9-B616-DB939D250A6E}" dt="2022-03-29T23:43:10.505" v="0" actId="47"/>
        <pc:sldMkLst>
          <pc:docMk/>
          <pc:sldMk cId="2514712863" sldId="33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42C6A6-4E0B-40DF-89B0-02DE8A8CAB61}" type="datetimeFigureOut">
              <a:rPr lang="en-AU" smtClean="0"/>
              <a:t>30/03/2022</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18C110-52F2-4976-9540-CC3693785FCA}" type="slidenum">
              <a:rPr lang="en-AU" smtClean="0"/>
              <a:t>‹#›</a:t>
            </a:fld>
            <a:endParaRPr lang="en-AU"/>
          </a:p>
        </p:txBody>
      </p:sp>
    </p:spTree>
    <p:extLst>
      <p:ext uri="{BB962C8B-B14F-4D97-AF65-F5344CB8AC3E}">
        <p14:creationId xmlns:p14="http://schemas.microsoft.com/office/powerpoint/2010/main" val="364822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2</a:t>
            </a:fld>
            <a:endParaRPr lang="en-AU"/>
          </a:p>
        </p:txBody>
      </p:sp>
    </p:spTree>
    <p:extLst>
      <p:ext uri="{BB962C8B-B14F-4D97-AF65-F5344CB8AC3E}">
        <p14:creationId xmlns:p14="http://schemas.microsoft.com/office/powerpoint/2010/main" val="1662649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Our research is motivated by the increasing fiscal stress in Australia.</a:t>
            </a:r>
          </a:p>
          <a:p>
            <a:r>
              <a:rPr lang="en-AU" dirty="0"/>
              <a:t>We have entered an era of unprecedented pressures on the fiscal system.</a:t>
            </a:r>
          </a:p>
          <a:p>
            <a:pPr marL="171450" indent="-171450">
              <a:buFontTx/>
              <a:buChar char="-"/>
            </a:pPr>
            <a:r>
              <a:rPr lang="en-AU" dirty="0"/>
              <a:t>Climate change</a:t>
            </a:r>
          </a:p>
          <a:p>
            <a:pPr marL="171450" indent="-171450">
              <a:buFontTx/>
              <a:buChar char="-"/>
            </a:pPr>
            <a:r>
              <a:rPr lang="en-AU" dirty="0"/>
              <a:t>Rising cost of living</a:t>
            </a:r>
          </a:p>
          <a:p>
            <a:r>
              <a:rPr lang="en-AU" dirty="0"/>
              <a:t>Requires immense budgetary responses</a:t>
            </a:r>
          </a:p>
          <a:p>
            <a:r>
              <a:rPr lang="en-AU" dirty="0"/>
              <a:t>This graph by the PBO is a very good summary of what we are facing.</a:t>
            </a:r>
          </a:p>
        </p:txBody>
      </p:sp>
      <p:sp>
        <p:nvSpPr>
          <p:cNvPr id="4" name="Slide Number Placeholder 3"/>
          <p:cNvSpPr>
            <a:spLocks noGrp="1"/>
          </p:cNvSpPr>
          <p:nvPr>
            <p:ph type="sldNum" sz="quarter" idx="5"/>
          </p:nvPr>
        </p:nvSpPr>
        <p:spPr/>
        <p:txBody>
          <a:bodyPr/>
          <a:lstStyle/>
          <a:p>
            <a:fld id="{ED18C110-52F2-4976-9540-CC3693785FCA}" type="slidenum">
              <a:rPr lang="en-AU" smtClean="0"/>
              <a:t>3</a:t>
            </a:fld>
            <a:endParaRPr lang="en-AU"/>
          </a:p>
        </p:txBody>
      </p:sp>
    </p:spTree>
    <p:extLst>
      <p:ext uri="{BB962C8B-B14F-4D97-AF65-F5344CB8AC3E}">
        <p14:creationId xmlns:p14="http://schemas.microsoft.com/office/powerpoint/2010/main" val="2240172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light of all of this, here in Australia, we need to engage in a systematic discussion on fiscal financing.</a:t>
            </a:r>
          </a:p>
          <a:p>
            <a:r>
              <a:rPr lang="en-AU" b="1" dirty="0"/>
              <a:t>Specifically, examine the fiscal capability of Australia’s tax system to generate revenues</a:t>
            </a:r>
          </a:p>
          <a:p>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4</a:t>
            </a:fld>
            <a:endParaRPr lang="en-AU"/>
          </a:p>
        </p:txBody>
      </p:sp>
    </p:spTree>
    <p:extLst>
      <p:ext uri="{BB962C8B-B14F-4D97-AF65-F5344CB8AC3E}">
        <p14:creationId xmlns:p14="http://schemas.microsoft.com/office/powerpoint/2010/main" val="200950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can visualize and examine these questions.</a:t>
            </a:r>
          </a:p>
          <a:p>
            <a:endParaRPr lang="en-AU" dirty="0"/>
          </a:p>
          <a:p>
            <a:r>
              <a:rPr lang="en-AU" dirty="0"/>
              <a:t>According to legend, economist Arthur Laffer sketched on a napkin while meeting with Dick Cheney and Donald Rumsfeld in 1974 (when they led the conservative faction of the Gerald Ford administration).</a:t>
            </a:r>
          </a:p>
          <a:p>
            <a:endParaRPr lang="en-AU" dirty="0"/>
          </a:p>
          <a:p>
            <a:r>
              <a:rPr lang="en-AU" dirty="0"/>
              <a:t>Since then, conservatives have pulled it up countless times to argue for tax cuts.  Tones of that can be found in Australian political discourse.</a:t>
            </a:r>
          </a:p>
          <a:p>
            <a:endParaRPr lang="en-AU" dirty="0"/>
          </a:p>
          <a:p>
            <a:r>
              <a:rPr lang="en-AU" dirty="0"/>
              <a:t>Deriving the Laffer curve for a specific economy (a country or collection of countries) is difficult on purely empirical grounds, since the time-series variation of the tax rate for a given country is typically small, and might not include tax rates close to the peak.</a:t>
            </a:r>
          </a:p>
          <a:p>
            <a:endParaRPr lang="en-AU" dirty="0"/>
          </a:p>
          <a:p>
            <a:r>
              <a:rPr lang="en-AU" dirty="0"/>
              <a:t>But the Laffer curve is not just a theoretical construct. It matters in the direction of tax policy. And importantly: </a:t>
            </a:r>
            <a:r>
              <a:rPr lang="en-AU" b="1" dirty="0"/>
              <a:t>We can trace it …</a:t>
            </a:r>
          </a:p>
        </p:txBody>
      </p:sp>
      <p:sp>
        <p:nvSpPr>
          <p:cNvPr id="4" name="Slide Number Placeholder 3"/>
          <p:cNvSpPr>
            <a:spLocks noGrp="1"/>
          </p:cNvSpPr>
          <p:nvPr>
            <p:ph type="sldNum" sz="quarter" idx="5"/>
          </p:nvPr>
        </p:nvSpPr>
        <p:spPr/>
        <p:txBody>
          <a:bodyPr/>
          <a:lstStyle/>
          <a:p>
            <a:fld id="{ED18C110-52F2-4976-9540-CC3693785FCA}" type="slidenum">
              <a:rPr lang="en-AU" smtClean="0"/>
              <a:t>5</a:t>
            </a:fld>
            <a:endParaRPr lang="en-AU"/>
          </a:p>
        </p:txBody>
      </p:sp>
    </p:spTree>
    <p:extLst>
      <p:ext uri="{BB962C8B-B14F-4D97-AF65-F5344CB8AC3E}">
        <p14:creationId xmlns:p14="http://schemas.microsoft.com/office/powerpoint/2010/main" val="1658320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Model the macro economy as laboratory in which the level of taxes can be varied in counterfactual experiments and the relationship between tax rates and tax revenues can be traced out, with the use of computer simulations.</a:t>
            </a:r>
          </a:p>
          <a:p>
            <a:endParaRPr lang="en-AU" b="1" dirty="0">
              <a:solidFill>
                <a:srgbClr val="CC0000"/>
              </a:solidFill>
            </a:endParaRPr>
          </a:p>
          <a:p>
            <a:pPr marL="342900" indent="-342900">
              <a:buAutoNum type="arabicPeriod"/>
            </a:pPr>
            <a:r>
              <a:rPr lang="en-AU" dirty="0">
                <a:solidFill>
                  <a:srgbClr val="CC0000"/>
                </a:solidFill>
              </a:rPr>
              <a:t>OLG model of Australian economy (details later)</a:t>
            </a:r>
          </a:p>
          <a:p>
            <a:pPr marL="342900" indent="-342900">
              <a:buAutoNum type="arabicPeriod"/>
            </a:pPr>
            <a:r>
              <a:rPr lang="en-AU" dirty="0">
                <a:solidFill>
                  <a:srgbClr val="CC0000"/>
                </a:solidFill>
              </a:rPr>
              <a:t>Vary tax rates in counterfactual experiments</a:t>
            </a:r>
          </a:p>
          <a:p>
            <a:pPr marL="342900" indent="-342900">
              <a:buAutoNum type="arabicPeriod"/>
            </a:pPr>
            <a:r>
              <a:rPr lang="en-AU" dirty="0">
                <a:solidFill>
                  <a:srgbClr val="CC0000"/>
                </a:solidFill>
              </a:rPr>
              <a:t>Trace out change in revenue relative to benchmark</a:t>
            </a:r>
          </a:p>
          <a:p>
            <a:endParaRPr lang="en-AU" dirty="0">
              <a:solidFill>
                <a:srgbClr val="CC0000"/>
              </a:solidFill>
            </a:endParaRPr>
          </a:p>
          <a:p>
            <a:r>
              <a:rPr lang="en-AU" sz="1600" b="1" dirty="0">
                <a:solidFill>
                  <a:srgbClr val="CC0000"/>
                </a:solidFill>
              </a:rPr>
              <a:t>Steady state comparison.</a:t>
            </a:r>
          </a:p>
          <a:p>
            <a:r>
              <a:rPr lang="en-AU" sz="1800" b="1" dirty="0">
                <a:effectLst/>
                <a:latin typeface="Calibri" panose="020F0502020204030204" pitchFamily="34" charset="0"/>
                <a:ea typeface="DengXian" panose="02010600030101010101" pitchFamily="2" charset="-122"/>
                <a:cs typeface="Arial" panose="020B0604020202020204" pitchFamily="34" charset="0"/>
              </a:rPr>
              <a:t>In our experiments, we vary a given tax rate, holding other policy variables constant, and compare across alternative steady-state economies. That is, each counterfactual economy is in long-run equilibrium where per-capita variables are constant over time. This enables us to compare between the status-quo and what the economy would look like in the long run with an alternative policy. </a:t>
            </a:r>
            <a:r>
              <a:rPr lang="en-AU" sz="1800" b="1" dirty="0">
                <a:effectLst/>
                <a:latin typeface="Calibri" panose="020F0502020204030204" pitchFamily="34" charset="0"/>
                <a:ea typeface="DengXian" panose="02010600030101010101" pitchFamily="2" charset="-122"/>
              </a:rPr>
              <a:t>I will talk a little bit about transitional dynamics later.</a:t>
            </a:r>
            <a:r>
              <a:rPr lang="en-AU" sz="1800" b="1" dirty="0">
                <a:effectLst/>
                <a:latin typeface="Calibri" panose="020F0502020204030204" pitchFamily="34" charset="0"/>
                <a:ea typeface="DengXian" panose="02010600030101010101" pitchFamily="2" charset="-122"/>
                <a:cs typeface="Arial" panose="020B0604020202020204" pitchFamily="34" charset="0"/>
              </a:rPr>
              <a:t> </a:t>
            </a:r>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6</a:t>
            </a:fld>
            <a:endParaRPr lang="en-AU"/>
          </a:p>
        </p:txBody>
      </p:sp>
    </p:spTree>
    <p:extLst>
      <p:ext uri="{BB962C8B-B14F-4D97-AF65-F5344CB8AC3E}">
        <p14:creationId xmlns:p14="http://schemas.microsoft.com/office/powerpoint/2010/main" val="875145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Mention extra to what is shown:</a:t>
            </a:r>
          </a:p>
          <a:p>
            <a:pPr marL="171450" indent="-171450">
              <a:buFontTx/>
              <a:buChar char="-"/>
            </a:pPr>
            <a:r>
              <a:rPr lang="en-AU" dirty="0"/>
              <a:t>Detailed Australian public transfer system</a:t>
            </a:r>
          </a:p>
          <a:p>
            <a:pPr marL="171450" indent="-171450">
              <a:buFontTx/>
              <a:buChar char="-"/>
            </a:pPr>
            <a:endParaRPr lang="en-AU" dirty="0"/>
          </a:p>
          <a:p>
            <a:pPr marL="0" indent="0">
              <a:buFontTx/>
              <a:buNone/>
            </a:pPr>
            <a:r>
              <a:rPr lang="en-AU" b="1" dirty="0"/>
              <a:t>Emphasize small open economy and capital flows</a:t>
            </a:r>
          </a:p>
        </p:txBody>
      </p:sp>
      <p:sp>
        <p:nvSpPr>
          <p:cNvPr id="4" name="Slide Number Placeholder 3"/>
          <p:cNvSpPr>
            <a:spLocks noGrp="1"/>
          </p:cNvSpPr>
          <p:nvPr>
            <p:ph type="sldNum" sz="quarter" idx="5"/>
          </p:nvPr>
        </p:nvSpPr>
        <p:spPr/>
        <p:txBody>
          <a:bodyPr/>
          <a:lstStyle/>
          <a:p>
            <a:fld id="{ED18C110-52F2-4976-9540-CC3693785FCA}" type="slidenum">
              <a:rPr lang="en-AU" smtClean="0"/>
              <a:t>7</a:t>
            </a:fld>
            <a:endParaRPr lang="en-AU"/>
          </a:p>
        </p:txBody>
      </p:sp>
    </p:spTree>
    <p:extLst>
      <p:ext uri="{BB962C8B-B14F-4D97-AF65-F5344CB8AC3E}">
        <p14:creationId xmlns:p14="http://schemas.microsoft.com/office/powerpoint/2010/main" val="658097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Our analysis consists of 3 main experiments (3 taxes)</a:t>
            </a:r>
          </a:p>
          <a:p>
            <a:r>
              <a:rPr lang="en-AU" dirty="0"/>
              <a:t>We examine these scenarios.</a:t>
            </a:r>
          </a:p>
          <a:p>
            <a:endParaRPr lang="en-AU" dirty="0"/>
          </a:p>
          <a:p>
            <a:r>
              <a:rPr lang="en-AU" b="1" dirty="0"/>
              <a:t>If anyone asks… why G?</a:t>
            </a:r>
            <a:endParaRPr lang="en-AU" b="0" dirty="0"/>
          </a:p>
          <a:p>
            <a:r>
              <a:rPr lang="en-AU" b="0" dirty="0"/>
              <a:t>Isolate the tax effect. Remove the feedback effects that may arise from redistributing additional revenue from higher taxes.</a:t>
            </a:r>
          </a:p>
          <a:p>
            <a:r>
              <a:rPr lang="en-AU" b="0" dirty="0"/>
              <a:t>We examine fiscal limit under redistribution in the scenario with PT budget balance.</a:t>
            </a:r>
            <a:endParaRPr lang="en-AU" b="1" dirty="0"/>
          </a:p>
        </p:txBody>
      </p:sp>
      <p:sp>
        <p:nvSpPr>
          <p:cNvPr id="4" name="Slide Number Placeholder 3"/>
          <p:cNvSpPr>
            <a:spLocks noGrp="1"/>
          </p:cNvSpPr>
          <p:nvPr>
            <p:ph type="sldNum" sz="quarter" idx="10"/>
          </p:nvPr>
        </p:nvSpPr>
        <p:spPr/>
        <p:txBody>
          <a:bodyPr/>
          <a:lstStyle/>
          <a:p>
            <a:fld id="{ED18C110-52F2-4976-9540-CC3693785FCA}" type="slidenum">
              <a:rPr lang="en-AU" smtClean="0"/>
              <a:t>8</a:t>
            </a:fld>
            <a:endParaRPr lang="en-AU"/>
          </a:p>
        </p:txBody>
      </p:sp>
    </p:spTree>
    <p:extLst>
      <p:ext uri="{BB962C8B-B14F-4D97-AF65-F5344CB8AC3E}">
        <p14:creationId xmlns:p14="http://schemas.microsoft.com/office/powerpoint/2010/main" val="4056263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2400" b="1" dirty="0"/>
              <a:t>Income tax </a:t>
            </a:r>
            <a:r>
              <a:rPr lang="en-AU" sz="2400" dirty="0"/>
              <a:t>generates the greatest fiscal space</a:t>
            </a:r>
          </a:p>
          <a:p>
            <a:pPr lvl="1"/>
            <a:r>
              <a:rPr lang="en-AU" sz="2400" dirty="0"/>
              <a:t>Can increase revenue by flattening tax code.</a:t>
            </a:r>
          </a:p>
          <a:p>
            <a:pPr lvl="1"/>
            <a:r>
              <a:rPr lang="en-AU" sz="2400" u="sng" dirty="0"/>
              <a:t>Foreign capital </a:t>
            </a:r>
            <a:r>
              <a:rPr lang="en-AU" sz="2400" dirty="0"/>
              <a:t>inflows play a mitigating role.</a:t>
            </a:r>
          </a:p>
          <a:p>
            <a:r>
              <a:rPr lang="en-AU" sz="2400" b="1" dirty="0"/>
              <a:t>Consumption tax </a:t>
            </a:r>
            <a:r>
              <a:rPr lang="en-AU" sz="2400" dirty="0"/>
              <a:t>comes second.</a:t>
            </a:r>
          </a:p>
          <a:p>
            <a:pPr lvl="1"/>
            <a:r>
              <a:rPr lang="en-AU" sz="2400" dirty="0"/>
              <a:t>Least distortionary</a:t>
            </a:r>
          </a:p>
          <a:p>
            <a:r>
              <a:rPr lang="en-AU" sz="2400" b="1" dirty="0"/>
              <a:t>Company tax</a:t>
            </a:r>
            <a:r>
              <a:rPr lang="en-AU" sz="2400" dirty="0"/>
              <a:t> limited fiscal space</a:t>
            </a:r>
          </a:p>
          <a:p>
            <a:pPr lvl="1"/>
            <a:r>
              <a:rPr lang="en-AU" sz="2400" dirty="0"/>
              <a:t>Increasing tax rate leads to large declines in </a:t>
            </a:r>
            <a:r>
              <a:rPr lang="en-AU" sz="2400" u="sng" dirty="0"/>
              <a:t>foreign capital</a:t>
            </a:r>
          </a:p>
          <a:p>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10</a:t>
            </a:fld>
            <a:endParaRPr lang="en-AU"/>
          </a:p>
        </p:txBody>
      </p:sp>
    </p:spTree>
    <p:extLst>
      <p:ext uri="{BB962C8B-B14F-4D97-AF65-F5344CB8AC3E}">
        <p14:creationId xmlns:p14="http://schemas.microsoft.com/office/powerpoint/2010/main" val="865248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Quantitative dynamic</a:t>
            </a:r>
            <a:r>
              <a:rPr lang="en-AU" baseline="0" dirty="0"/>
              <a:t> taxation literature.</a:t>
            </a:r>
          </a:p>
          <a:p>
            <a:r>
              <a:rPr lang="en-AU" baseline="0" dirty="0"/>
              <a:t>The basic point of departure for this paper is the static literature on optimal taxation of</a:t>
            </a:r>
          </a:p>
          <a:p>
            <a:r>
              <a:rPr lang="en-AU" baseline="0" dirty="0" err="1"/>
              <a:t>labor</a:t>
            </a:r>
            <a:r>
              <a:rPr lang="en-AU" baseline="0" dirty="0"/>
              <a:t> income, starting from </a:t>
            </a:r>
            <a:r>
              <a:rPr lang="en-AU" baseline="0" dirty="0" err="1"/>
              <a:t>Mirrlees</a:t>
            </a:r>
            <a:r>
              <a:rPr lang="en-AU" baseline="0" dirty="0"/>
              <a:t> (1971), Diamond (1998) and </a:t>
            </a:r>
            <a:r>
              <a:rPr lang="en-AU" baseline="0" dirty="0" err="1"/>
              <a:t>Saez</a:t>
            </a:r>
            <a:r>
              <a:rPr lang="en-AU" baseline="0" dirty="0"/>
              <a:t> (2001). Diamond</a:t>
            </a:r>
          </a:p>
          <a:p>
            <a:r>
              <a:rPr lang="en-AU" baseline="0" dirty="0"/>
              <a:t>and </a:t>
            </a:r>
            <a:r>
              <a:rPr lang="en-AU" baseline="0" dirty="0" err="1"/>
              <a:t>Saez</a:t>
            </a:r>
            <a:r>
              <a:rPr lang="en-AU" baseline="0" dirty="0"/>
              <a:t> (2011) </a:t>
            </a:r>
            <a:r>
              <a:rPr lang="en-AU" baseline="0" dirty="0">
                <a:sym typeface="Wingdings" panose="05000000000000000000" pitchFamily="2" charset="2"/>
              </a:rPr>
              <a:t> Advocate for higher taxes at the top</a:t>
            </a:r>
            <a:endParaRPr lang="en-AU" baseline="0" dirty="0"/>
          </a:p>
          <a:p>
            <a:endParaRPr lang="en-AU" dirty="0"/>
          </a:p>
        </p:txBody>
      </p:sp>
      <p:sp>
        <p:nvSpPr>
          <p:cNvPr id="4" name="Slide Number Placeholder 3"/>
          <p:cNvSpPr>
            <a:spLocks noGrp="1"/>
          </p:cNvSpPr>
          <p:nvPr>
            <p:ph type="sldNum" sz="quarter" idx="10"/>
          </p:nvPr>
        </p:nvSpPr>
        <p:spPr/>
        <p:txBody>
          <a:bodyPr/>
          <a:lstStyle/>
          <a:p>
            <a:fld id="{ED18C110-52F2-4976-9540-CC3693785FCA}" type="slidenum">
              <a:rPr lang="en-AU" smtClean="0"/>
              <a:t>11</a:t>
            </a:fld>
            <a:endParaRPr lang="en-AU"/>
          </a:p>
        </p:txBody>
      </p:sp>
    </p:spTree>
    <p:extLst>
      <p:ext uri="{BB962C8B-B14F-4D97-AF65-F5344CB8AC3E}">
        <p14:creationId xmlns:p14="http://schemas.microsoft.com/office/powerpoint/2010/main" val="96498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We don’t explicitly model dividend imputation. Corporate taxes are modelled to ensure there is no double-taxation of capital</a:t>
            </a:r>
          </a:p>
          <a:p>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20</a:t>
            </a:fld>
            <a:endParaRPr lang="en-AU"/>
          </a:p>
        </p:txBody>
      </p:sp>
    </p:spTree>
    <p:extLst>
      <p:ext uri="{BB962C8B-B14F-4D97-AF65-F5344CB8AC3E}">
        <p14:creationId xmlns:p14="http://schemas.microsoft.com/office/powerpoint/2010/main" val="3563052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Role of foreign capital</a:t>
            </a:r>
            <a:endParaRPr lang="en-AU" dirty="0"/>
          </a:p>
          <a:p>
            <a:r>
              <a:rPr lang="en-AU" u="sng" dirty="0"/>
              <a:t>Income tax:</a:t>
            </a:r>
          </a:p>
          <a:p>
            <a:r>
              <a:rPr lang="en-AU" dirty="0"/>
              <a:t>Foreign capital mitigates against declining total capital due to decrease in domestic capital.</a:t>
            </a:r>
          </a:p>
          <a:p>
            <a:r>
              <a:rPr lang="en-AU" dirty="0"/>
              <a:t>But declines when there is a sharp decline in aggregate labour supply.</a:t>
            </a:r>
          </a:p>
          <a:p>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21</a:t>
            </a:fld>
            <a:endParaRPr lang="en-AU"/>
          </a:p>
        </p:txBody>
      </p:sp>
    </p:spTree>
    <p:extLst>
      <p:ext uri="{BB962C8B-B14F-4D97-AF65-F5344CB8AC3E}">
        <p14:creationId xmlns:p14="http://schemas.microsoft.com/office/powerpoint/2010/main" val="143667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Australian economy 2012-2016. Sources: Household sector: HILDA. Demographic, fiscal and macro – ABS, IMF, WDI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p>
              <a:p>
                <a14:m>
                  <m:oMathPara xmlns:m="http://schemas.openxmlformats.org/officeDocument/2006/math">
                    <m:oMathParaPr>
                      <m:jc m:val="centerGroup"/>
                    </m:oMathParaPr>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𝑙</m:t>
                          </m:r>
                        </m:num>
                        <m:den>
                          <m:r>
                            <a:rPr lang="en-AU" b="0" i="1" smtClean="0">
                              <a:latin typeface="Cambria Math" panose="02040503050406030204" pitchFamily="18" charset="0"/>
                            </a:rPr>
                            <m:t>1−</m:t>
                          </m:r>
                          <m:r>
                            <a:rPr lang="en-AU" b="0" i="1" smtClean="0">
                              <a:latin typeface="Cambria Math" panose="02040503050406030204" pitchFamily="18" charset="0"/>
                            </a:rPr>
                            <m:t>𝑙</m:t>
                          </m:r>
                        </m:den>
                      </m:f>
                      <m:f>
                        <m:fPr>
                          <m:ctrlPr>
                            <a:rPr lang="en-AU" b="0" i="1" smtClean="0">
                              <a:latin typeface="Cambria Math" panose="02040503050406030204" pitchFamily="18" charset="0"/>
                            </a:rPr>
                          </m:ctrlPr>
                        </m:fPr>
                        <m:num>
                          <m:r>
                            <a:rPr lang="en-AU" b="0" i="1" smtClean="0">
                              <a:latin typeface="Cambria Math" panose="02040503050406030204" pitchFamily="18" charset="0"/>
                            </a:rPr>
                            <m:t>1−</m:t>
                          </m:r>
                          <m:r>
                            <a:rPr lang="en-AU" b="0" i="1" smtClean="0">
                              <a:latin typeface="Cambria Math" panose="02040503050406030204" pitchFamily="18" charset="0"/>
                            </a:rPr>
                            <m:t>𝛾</m:t>
                          </m:r>
                          <m:r>
                            <a:rPr lang="en-AU" b="0" i="1" smtClean="0">
                              <a:latin typeface="Cambria Math" panose="02040503050406030204" pitchFamily="18" charset="0"/>
                            </a:rPr>
                            <m:t>(1−</m:t>
                          </m:r>
                          <m:r>
                            <a:rPr lang="en-AU" b="0" i="1" smtClean="0">
                              <a:latin typeface="Cambria Math" panose="02040503050406030204" pitchFamily="18" charset="0"/>
                            </a:rPr>
                            <m:t>𝜎</m:t>
                          </m:r>
                          <m:r>
                            <a:rPr lang="en-AU" b="0" i="1" smtClean="0">
                              <a:latin typeface="Cambria Math" panose="02040503050406030204" pitchFamily="18" charset="0"/>
                            </a:rPr>
                            <m:t>)</m:t>
                          </m:r>
                        </m:num>
                        <m:den>
                          <m:r>
                            <a:rPr lang="en-AU" b="0" i="1" smtClean="0">
                              <a:latin typeface="Cambria Math" panose="02040503050406030204" pitchFamily="18" charset="0"/>
                            </a:rPr>
                            <m:t>𝜎</m:t>
                          </m:r>
                        </m:den>
                      </m:f>
                    </m:oMath>
                  </m:oMathPara>
                </a14:m>
                <a:endParaRPr lang="en-AU" dirty="0"/>
              </a:p>
              <a:p>
                <a:r>
                  <a:rPr lang="en-AU" dirty="0"/>
                  <a:t>Changing Frisch elasticity…</a:t>
                </a:r>
              </a:p>
              <a:p>
                <a:r>
                  <a:rPr lang="en-AU" dirty="0"/>
                  <a:t>Elasticity decreases with increasing labour supply.</a:t>
                </a:r>
              </a:p>
              <a:p>
                <a:r>
                  <a:rPr lang="en-AU" dirty="0"/>
                  <a:t>Households decease labour supply less when increasing tax rates close to the peak.</a:t>
                </a:r>
              </a:p>
              <a:p>
                <a:endParaRPr lang="en-AU" dirty="0"/>
              </a:p>
              <a:p>
                <a:endParaRPr lang="en-AU" dirty="0"/>
              </a:p>
            </p:txBody>
          </p:sp>
        </mc:Choice>
        <mc:Fallback>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Australian economy 2012-2016. Sources: Household sector: HILDA. Demographic, fiscal and macro – ABS, IMF, WDI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p>
              <a:p>
                <a:r>
                  <a:rPr lang="en-AU" b="0" i="0">
                    <a:latin typeface="Cambria Math" panose="02040503050406030204" pitchFamily="18" charset="0"/>
                  </a:rPr>
                  <a:t>𝑙/(1−𝑙)  (1−𝛾(1−𝜎))/𝜎</a:t>
                </a:r>
                <a:endParaRPr lang="en-AU" dirty="0"/>
              </a:p>
              <a:p>
                <a:r>
                  <a:rPr lang="en-AU" dirty="0"/>
                  <a:t>Changing Frisch elasticity…</a:t>
                </a:r>
              </a:p>
              <a:p>
                <a:r>
                  <a:rPr lang="en-AU" dirty="0"/>
                  <a:t>Elasticity decreases with increasing labour supply.</a:t>
                </a:r>
              </a:p>
              <a:p>
                <a:r>
                  <a:rPr lang="en-AU" dirty="0"/>
                  <a:t>Households decease labour supply less when increasing tax rates close to the peak.</a:t>
                </a:r>
              </a:p>
              <a:p>
                <a:endParaRPr lang="en-AU" dirty="0"/>
              </a:p>
              <a:p>
                <a:endParaRPr lang="en-AU" dirty="0"/>
              </a:p>
            </p:txBody>
          </p:sp>
        </mc:Fallback>
      </mc:AlternateContent>
      <p:sp>
        <p:nvSpPr>
          <p:cNvPr id="4" name="Slide Number Placeholder 3"/>
          <p:cNvSpPr>
            <a:spLocks noGrp="1"/>
          </p:cNvSpPr>
          <p:nvPr>
            <p:ph type="sldNum" sz="quarter" idx="5"/>
          </p:nvPr>
        </p:nvSpPr>
        <p:spPr/>
        <p:txBody>
          <a:bodyPr/>
          <a:lstStyle/>
          <a:p>
            <a:fld id="{ED18C110-52F2-4976-9540-CC3693785FCA}" type="slidenum">
              <a:rPr lang="en-AU" smtClean="0"/>
              <a:t>23</a:t>
            </a:fld>
            <a:endParaRPr lang="en-AU"/>
          </a:p>
        </p:txBody>
      </p:sp>
    </p:spTree>
    <p:extLst>
      <p:ext uri="{BB962C8B-B14F-4D97-AF65-F5344CB8AC3E}">
        <p14:creationId xmlns:p14="http://schemas.microsoft.com/office/powerpoint/2010/main" val="3895031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a:t>Hiraga</a:t>
            </a:r>
            <a:r>
              <a:rPr lang="en-AU" dirty="0"/>
              <a:t> and </a:t>
            </a:r>
            <a:r>
              <a:rPr lang="en-AU" dirty="0" err="1"/>
              <a:t>Nutahara</a:t>
            </a:r>
            <a:r>
              <a:rPr lang="en-AU" dirty="0"/>
              <a:t> (2021)</a:t>
            </a:r>
          </a:p>
          <a:p>
            <a:r>
              <a:rPr lang="en-AU" dirty="0"/>
              <a:t>King-</a:t>
            </a:r>
            <a:r>
              <a:rPr lang="en-AU" dirty="0" err="1"/>
              <a:t>Plosser</a:t>
            </a:r>
            <a:r>
              <a:rPr lang="en-AU" dirty="0"/>
              <a:t>-</a:t>
            </a:r>
            <a:r>
              <a:rPr lang="en-AU" dirty="0" err="1"/>
              <a:t>Rebelo</a:t>
            </a:r>
            <a:r>
              <a:rPr lang="en-AU" dirty="0"/>
              <a:t> utility function: monotonically increasing</a:t>
            </a:r>
          </a:p>
          <a:p>
            <a:r>
              <a:rPr lang="en-GB" b="0" i="0" dirty="0">
                <a:solidFill>
                  <a:srgbClr val="505050"/>
                </a:solidFill>
                <a:effectLst/>
                <a:latin typeface="NexusSansWebPro"/>
              </a:rPr>
              <a:t>the curve can be hump-shaped if the utility function is additively separable in consumption and </a:t>
            </a:r>
            <a:r>
              <a:rPr lang="en-GB" b="0" i="0" dirty="0" err="1">
                <a:solidFill>
                  <a:srgbClr val="505050"/>
                </a:solidFill>
                <a:effectLst/>
                <a:latin typeface="NexusSansWebPro"/>
              </a:rPr>
              <a:t>labor</a:t>
            </a:r>
            <a:r>
              <a:rPr lang="en-GB" b="0" i="0" dirty="0">
                <a:solidFill>
                  <a:srgbClr val="505050"/>
                </a:solidFill>
                <a:effectLst/>
                <a:latin typeface="NexusSansWebPro"/>
              </a:rPr>
              <a:t> supply or if the utility function is Greenwood–</a:t>
            </a:r>
            <a:r>
              <a:rPr lang="en-GB" b="0" i="0" dirty="0" err="1">
                <a:solidFill>
                  <a:srgbClr val="505050"/>
                </a:solidFill>
                <a:effectLst/>
                <a:latin typeface="NexusSansWebPro"/>
              </a:rPr>
              <a:t>Hercowitz</a:t>
            </a:r>
            <a:r>
              <a:rPr lang="en-GB" b="0" i="0" dirty="0">
                <a:solidFill>
                  <a:srgbClr val="505050"/>
                </a:solidFill>
                <a:effectLst/>
                <a:latin typeface="NexusSansWebPro"/>
              </a:rPr>
              <a:t>–Huffman</a:t>
            </a:r>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27</a:t>
            </a:fld>
            <a:endParaRPr lang="en-AU"/>
          </a:p>
        </p:txBody>
      </p:sp>
    </p:spTree>
    <p:extLst>
      <p:ext uri="{BB962C8B-B14F-4D97-AF65-F5344CB8AC3E}">
        <p14:creationId xmlns:p14="http://schemas.microsoft.com/office/powerpoint/2010/main" val="2854914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Why is consumption tax less distortionary?</a:t>
            </a:r>
          </a:p>
          <a:p>
            <a:r>
              <a:rPr lang="en-AU" dirty="0"/>
              <a:t>Does not distort intertemporal savings decisions.</a:t>
            </a:r>
          </a:p>
          <a:p>
            <a:r>
              <a:rPr lang="en-AU" dirty="0" err="1"/>
              <a:t>Trabandt</a:t>
            </a:r>
            <a:r>
              <a:rPr lang="en-AU" dirty="0"/>
              <a:t> and Uhlig (2011) If transfers do not change, consumption tax does not change labour supply</a:t>
            </a:r>
          </a:p>
        </p:txBody>
      </p:sp>
      <p:sp>
        <p:nvSpPr>
          <p:cNvPr id="4" name="Slide Number Placeholder 3"/>
          <p:cNvSpPr>
            <a:spLocks noGrp="1"/>
          </p:cNvSpPr>
          <p:nvPr>
            <p:ph type="sldNum" sz="quarter" idx="5"/>
          </p:nvPr>
        </p:nvSpPr>
        <p:spPr/>
        <p:txBody>
          <a:bodyPr/>
          <a:lstStyle/>
          <a:p>
            <a:fld id="{ED18C110-52F2-4976-9540-CC3693785FCA}" type="slidenum">
              <a:rPr lang="en-AU" smtClean="0"/>
              <a:t>28</a:t>
            </a:fld>
            <a:endParaRPr lang="en-AU"/>
          </a:p>
        </p:txBody>
      </p:sp>
    </p:spTree>
    <p:extLst>
      <p:ext uri="{BB962C8B-B14F-4D97-AF65-F5344CB8AC3E}">
        <p14:creationId xmlns:p14="http://schemas.microsoft.com/office/powerpoint/2010/main" val="214805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order to really appreciate the role of foreign capital inflows, let’s consider the other extreme scenario where the economy is closed.</a:t>
            </a:r>
          </a:p>
        </p:txBody>
      </p:sp>
      <p:sp>
        <p:nvSpPr>
          <p:cNvPr id="4" name="Slide Number Placeholder 3"/>
          <p:cNvSpPr>
            <a:spLocks noGrp="1"/>
          </p:cNvSpPr>
          <p:nvPr>
            <p:ph type="sldNum" sz="quarter" idx="5"/>
          </p:nvPr>
        </p:nvSpPr>
        <p:spPr/>
        <p:txBody>
          <a:bodyPr/>
          <a:lstStyle/>
          <a:p>
            <a:fld id="{ED18C110-52F2-4976-9540-CC3693785FCA}" type="slidenum">
              <a:rPr lang="en-AU" smtClean="0"/>
              <a:t>37</a:t>
            </a:fld>
            <a:endParaRPr lang="en-AU"/>
          </a:p>
        </p:txBody>
      </p:sp>
    </p:spTree>
    <p:extLst>
      <p:ext uri="{BB962C8B-B14F-4D97-AF65-F5344CB8AC3E}">
        <p14:creationId xmlns:p14="http://schemas.microsoft.com/office/powerpoint/2010/main" val="2980545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Scenario 2: Fiscal limits in closed economy.</a:t>
            </a:r>
          </a:p>
          <a:p>
            <a:r>
              <a:rPr lang="en-GB" dirty="0"/>
              <a:t>Repeat experiments without foreign capital flows.</a:t>
            </a:r>
            <a:endParaRPr lang="en-AU" dirty="0"/>
          </a:p>
        </p:txBody>
      </p:sp>
      <p:sp>
        <p:nvSpPr>
          <p:cNvPr id="4" name="Slide Number Placeholder 3"/>
          <p:cNvSpPr>
            <a:spLocks noGrp="1"/>
          </p:cNvSpPr>
          <p:nvPr>
            <p:ph type="sldNum" sz="quarter" idx="5"/>
          </p:nvPr>
        </p:nvSpPr>
        <p:spPr/>
        <p:txBody>
          <a:bodyPr/>
          <a:lstStyle/>
          <a:p>
            <a:fld id="{ED18C110-52F2-4976-9540-CC3693785FCA}" type="slidenum">
              <a:rPr lang="en-AU" smtClean="0"/>
              <a:t>39</a:t>
            </a:fld>
            <a:endParaRPr lang="en-AU"/>
          </a:p>
        </p:txBody>
      </p:sp>
    </p:spTree>
    <p:extLst>
      <p:ext uri="{BB962C8B-B14F-4D97-AF65-F5344CB8AC3E}">
        <p14:creationId xmlns:p14="http://schemas.microsoft.com/office/powerpoint/2010/main" val="1938033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2107200" y="1096965"/>
            <a:ext cx="7977600" cy="2085696"/>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3216000" y="3945771"/>
            <a:ext cx="5760000" cy="1832730"/>
          </a:xfrm>
        </p:spPr>
        <p:txBody>
          <a:bodyPr>
            <a:normAutofit/>
          </a:bodyPr>
          <a:lstStyle>
            <a:lvl1pPr marL="0" indent="0" algn="ctr">
              <a:lnSpc>
                <a:spcPct val="125000"/>
              </a:lnSpc>
              <a:buNone/>
              <a:defRPr sz="24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FD0CA85-BF38-4762-934C-D00F2047C2D1}"/>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5" name="Footer Placeholder 4">
            <a:extLst>
              <a:ext uri="{FF2B5EF4-FFF2-40B4-BE49-F238E27FC236}">
                <a16:creationId xmlns:a16="http://schemas.microsoft.com/office/drawing/2014/main" id="{649CA3C9-6579-49D9-A5FD-20231FB4B3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9B94FE-6287-4D49-B0E5-FE9A9BA75A0C}"/>
              </a:ext>
            </a:extLst>
          </p:cNvPr>
          <p:cNvSpPr>
            <a:spLocks noGrp="1"/>
          </p:cNvSpPr>
          <p:nvPr>
            <p:ph type="sldNum" sz="quarter" idx="12"/>
          </p:nvPr>
        </p:nvSpPr>
        <p:spPr/>
        <p:txBody>
          <a:bodyPr/>
          <a:lstStyle/>
          <a:p>
            <a:fld id="{FF2BD96E-3838-45D2-9031-D3AF67C920A5}" type="slidenum">
              <a:rPr lang="en-US" smtClean="0"/>
              <a:t>‹#›</a:t>
            </a:fld>
            <a:endParaRPr lang="en-US"/>
          </a:p>
        </p:txBody>
      </p:sp>
      <p:cxnSp>
        <p:nvCxnSpPr>
          <p:cNvPr id="7" name="Straight Connector 6">
            <a:extLst>
              <a:ext uri="{FF2B5EF4-FFF2-40B4-BE49-F238E27FC236}">
                <a16:creationId xmlns:a16="http://schemas.microsoft.com/office/drawing/2014/main" id="{AE0C0B2A-3FD1-4235-A16E-0ED1E028A93E}"/>
              </a:ext>
            </a:extLst>
          </p:cNvPr>
          <p:cNvCxnSpPr>
            <a:cxnSpLocks/>
          </p:cNvCxnSpPr>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94E066-0146-46E9-BAF1-C33240ABA294}"/>
              </a:ext>
            </a:extLst>
          </p:cNvPr>
          <p:cNvGrpSpPr/>
          <p:nvPr/>
        </p:nvGrpSpPr>
        <p:grpSpPr>
          <a:xfrm rot="2700000">
            <a:off x="10127693" y="4178240"/>
            <a:ext cx="633413" cy="1862138"/>
            <a:chOff x="5959192" y="333389"/>
            <a:chExt cx="633413" cy="1862138"/>
          </a:xfrm>
        </p:grpSpPr>
        <p:grpSp>
          <p:nvGrpSpPr>
            <p:cNvPr id="9" name="Group 8">
              <a:extLst>
                <a:ext uri="{FF2B5EF4-FFF2-40B4-BE49-F238E27FC236}">
                  <a16:creationId xmlns:a16="http://schemas.microsoft.com/office/drawing/2014/main" id="{B02BD80B-C499-4DAC-9580-575B04F8658F}"/>
                </a:ext>
              </a:extLst>
            </p:cNvPr>
            <p:cNvGrpSpPr/>
            <p:nvPr/>
          </p:nvGrpSpPr>
          <p:grpSpPr>
            <a:xfrm>
              <a:off x="5959192" y="333389"/>
              <a:ext cx="633413" cy="1419225"/>
              <a:chOff x="5959192" y="333389"/>
              <a:chExt cx="633413" cy="1419225"/>
            </a:xfrm>
          </p:grpSpPr>
          <p:sp>
            <p:nvSpPr>
              <p:cNvPr id="11" name="Freeform 68">
                <a:extLst>
                  <a:ext uri="{FF2B5EF4-FFF2-40B4-BE49-F238E27FC236}">
                    <a16:creationId xmlns:a16="http://schemas.microsoft.com/office/drawing/2014/main" id="{CCF069F3-858C-4C67-90C2-46017C3D4CEB}"/>
                  </a:ext>
                </a:extLst>
              </p:cNvPr>
              <p:cNvSpPr>
                <a:spLocks/>
              </p:cNvSpPr>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9">
                <a:extLst>
                  <a:ext uri="{FF2B5EF4-FFF2-40B4-BE49-F238E27FC236}">
                    <a16:creationId xmlns:a16="http://schemas.microsoft.com/office/drawing/2014/main" id="{8A1FFA52-DFA8-4A81-8A85-50BE13257F51}"/>
                  </a:ext>
                </a:extLst>
              </p:cNvPr>
              <p:cNvSpPr>
                <a:spLocks/>
              </p:cNvSpPr>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0" name="Line 70">
              <a:extLst>
                <a:ext uri="{FF2B5EF4-FFF2-40B4-BE49-F238E27FC236}">
                  <a16:creationId xmlns:a16="http://schemas.microsoft.com/office/drawing/2014/main" id="{BAEDA471-60CB-4A0C-B9AD-B2B3C51EA2FD}"/>
                </a:ext>
              </a:extLst>
            </p:cNvPr>
            <p:cNvSpPr>
              <a:spLocks noChangeShapeType="1"/>
            </p:cNvSpPr>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2000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4267099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5267-19A7-4A3D-9658-AD3F78DD35CB}"/>
              </a:ext>
            </a:extLst>
          </p:cNvPr>
          <p:cNvSpPr>
            <a:spLocks noGrp="1"/>
          </p:cNvSpPr>
          <p:nvPr>
            <p:ph type="title"/>
          </p:nvPr>
        </p:nvSpPr>
        <p:spPr>
          <a:xfrm>
            <a:off x="990000" y="2305800"/>
            <a:ext cx="4636800" cy="2246400"/>
          </a:xfrm>
        </p:spPr>
        <p:txBody>
          <a:bodyPr anchor="ctr">
            <a:normAutofit/>
          </a:bodyPr>
          <a:lstStyle>
            <a:lvl1pPr algn="ct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5F17554-5672-499F-BEB9-AB069E6D15F2}"/>
              </a:ext>
            </a:extLst>
          </p:cNvPr>
          <p:cNvSpPr>
            <a:spLocks noGrp="1"/>
          </p:cNvSpPr>
          <p:nvPr>
            <p:ph type="body" idx="1"/>
          </p:nvPr>
        </p:nvSpPr>
        <p:spPr>
          <a:xfrm>
            <a:off x="6565250" y="2305800"/>
            <a:ext cx="4636800" cy="2246400"/>
          </a:xfrm>
        </p:spPr>
        <p:txBody>
          <a:bodyPr anchor="ctr">
            <a:normAutofit/>
          </a:bodyPr>
          <a:lstStyle>
            <a:lvl1pPr marL="0" indent="0" algn="ctr">
              <a:lnSpc>
                <a:spcPct val="125000"/>
              </a:lnSpc>
              <a:buNone/>
              <a:defRPr sz="2400" i="1">
                <a:solidFill>
                  <a:schemeClr val="tx1">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CBA3C6-C279-46AA-B4EE-5F861D83D2AC}"/>
              </a:ext>
            </a:extLst>
          </p:cNvPr>
          <p:cNvSpPr>
            <a:spLocks noGrp="1"/>
          </p:cNvSpPr>
          <p:nvPr>
            <p:ph type="dt" sz="half" idx="10"/>
          </p:nvPr>
        </p:nvSpPr>
        <p:spPr/>
        <p:txBody>
          <a:bodyPr/>
          <a:lstStyle/>
          <a:p>
            <a:fld id="{4EC743F4-8769-40B4-85DF-6CB8DE9F66AA}" type="datetimeFigureOut">
              <a:rPr lang="en-US" smtClean="0"/>
              <a:t>3/30/2022</a:t>
            </a:fld>
            <a:endParaRPr lang="en-US" dirty="0"/>
          </a:p>
        </p:txBody>
      </p:sp>
      <p:sp>
        <p:nvSpPr>
          <p:cNvPr id="5" name="Footer Placeholder 4">
            <a:extLst>
              <a:ext uri="{FF2B5EF4-FFF2-40B4-BE49-F238E27FC236}">
                <a16:creationId xmlns:a16="http://schemas.microsoft.com/office/drawing/2014/main" id="{F04C125B-DDB9-4F4E-B9E9-A747E648F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D465E-E86B-42A8-B18A-9046E40D63D6}"/>
              </a:ext>
            </a:extLst>
          </p:cNvPr>
          <p:cNvSpPr>
            <a:spLocks noGrp="1"/>
          </p:cNvSpPr>
          <p:nvPr>
            <p:ph type="sldNum" sz="quarter" idx="12"/>
          </p:nvPr>
        </p:nvSpPr>
        <p:spPr/>
        <p:txBody>
          <a:bodyPr/>
          <a:lstStyle/>
          <a:p>
            <a:fld id="{FF2BD96E-3838-45D2-9031-D3AF67C920A5}" type="slidenum">
              <a:rPr lang="en-US" smtClean="0"/>
              <a:t>‹#›</a:t>
            </a:fld>
            <a:endParaRPr lang="en-US"/>
          </a:p>
        </p:txBody>
      </p:sp>
      <p:sp>
        <p:nvSpPr>
          <p:cNvPr id="7" name="Oval 6">
            <a:extLst>
              <a:ext uri="{FF2B5EF4-FFF2-40B4-BE49-F238E27FC236}">
                <a16:creationId xmlns:a16="http://schemas.microsoft.com/office/drawing/2014/main" id="{6681007E-0E57-40DB-9A98-D04E0A05937B}"/>
              </a:ext>
            </a:extLst>
          </p:cNvPr>
          <p:cNvSpPr/>
          <p:nvPr/>
        </p:nvSpPr>
        <p:spPr>
          <a:xfrm>
            <a:off x="1437136" y="649304"/>
            <a:ext cx="340415" cy="340415"/>
          </a:xfrm>
          <a:prstGeom prst="ellipse">
            <a:avLst/>
          </a:pr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grpSp>
        <p:nvGrpSpPr>
          <p:cNvPr id="8" name="Group 7">
            <a:extLst>
              <a:ext uri="{FF2B5EF4-FFF2-40B4-BE49-F238E27FC236}">
                <a16:creationId xmlns:a16="http://schemas.microsoft.com/office/drawing/2014/main" id="{4C2D7ED2-BAE3-470E-9EFF-F2A49EDD9767}"/>
              </a:ext>
            </a:extLst>
          </p:cNvPr>
          <p:cNvGrpSpPr/>
          <p:nvPr/>
        </p:nvGrpSpPr>
        <p:grpSpPr>
          <a:xfrm rot="10800000">
            <a:off x="1079500" y="952167"/>
            <a:ext cx="641184" cy="1069728"/>
            <a:chOff x="6484111" y="2967038"/>
            <a:chExt cx="641184" cy="1069728"/>
          </a:xfrm>
        </p:grpSpPr>
        <p:grpSp>
          <p:nvGrpSpPr>
            <p:cNvPr id="9" name="Group 8">
              <a:extLst>
                <a:ext uri="{FF2B5EF4-FFF2-40B4-BE49-F238E27FC236}">
                  <a16:creationId xmlns:a16="http://schemas.microsoft.com/office/drawing/2014/main" id="{15B14D1A-9E1B-41C3-96AA-A5C40C4F9B3A}"/>
                </a:ext>
              </a:extLst>
            </p:cNvPr>
            <p:cNvGrpSpPr/>
            <p:nvPr/>
          </p:nvGrpSpPr>
          <p:grpSpPr>
            <a:xfrm>
              <a:off x="6808136" y="2967038"/>
              <a:ext cx="317159" cy="932400"/>
              <a:chOff x="6808136" y="2967038"/>
              <a:chExt cx="317159" cy="932400"/>
            </a:xfrm>
          </p:grpSpPr>
          <p:sp>
            <p:nvSpPr>
              <p:cNvPr id="14" name="Freeform 68">
                <a:extLst>
                  <a:ext uri="{FF2B5EF4-FFF2-40B4-BE49-F238E27FC236}">
                    <a16:creationId xmlns:a16="http://schemas.microsoft.com/office/drawing/2014/main" id="{00EC83EC-04A6-4533-80A5-B1817F1FB35E}"/>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BF61FF24-9074-4265-ACF4-1AEC3621B76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Line 70">
                <a:extLst>
                  <a:ext uri="{FF2B5EF4-FFF2-40B4-BE49-F238E27FC236}">
                    <a16:creationId xmlns:a16="http://schemas.microsoft.com/office/drawing/2014/main" id="{8D31D9FF-672B-4C5E-B4B2-DD86A124413F}"/>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8991EBFD-EBD5-48CE-9178-AF5B6F50D416}"/>
                </a:ext>
              </a:extLst>
            </p:cNvPr>
            <p:cNvGrpSpPr/>
            <p:nvPr/>
          </p:nvGrpSpPr>
          <p:grpSpPr>
            <a:xfrm rot="18900000" flipH="1">
              <a:off x="6484111" y="3104366"/>
              <a:ext cx="317159" cy="932400"/>
              <a:chOff x="6808136" y="2967038"/>
              <a:chExt cx="317159" cy="932400"/>
            </a:xfrm>
          </p:grpSpPr>
          <p:sp>
            <p:nvSpPr>
              <p:cNvPr id="11" name="Freeform 68">
                <a:extLst>
                  <a:ext uri="{FF2B5EF4-FFF2-40B4-BE49-F238E27FC236}">
                    <a16:creationId xmlns:a16="http://schemas.microsoft.com/office/drawing/2014/main" id="{1B45F046-3129-4A30-9402-44BA590CD1B6}"/>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9">
                <a:extLst>
                  <a:ext uri="{FF2B5EF4-FFF2-40B4-BE49-F238E27FC236}">
                    <a16:creationId xmlns:a16="http://schemas.microsoft.com/office/drawing/2014/main" id="{24589F32-BB2E-46B1-BAB5-75EA779C7A25}"/>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Line 70">
                <a:extLst>
                  <a:ext uri="{FF2B5EF4-FFF2-40B4-BE49-F238E27FC236}">
                    <a16:creationId xmlns:a16="http://schemas.microsoft.com/office/drawing/2014/main" id="{0BD46CA5-AE89-4413-AB8D-347179D88133}"/>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cxnSp>
        <p:nvCxnSpPr>
          <p:cNvPr id="17" name="Straight Connector 16">
            <a:extLst>
              <a:ext uri="{FF2B5EF4-FFF2-40B4-BE49-F238E27FC236}">
                <a16:creationId xmlns:a16="http://schemas.microsoft.com/office/drawing/2014/main" id="{4043A360-3214-4DB8-BD85-C6AE48D02D3A}"/>
              </a:ext>
            </a:extLst>
          </p:cNvPr>
          <p:cNvCxnSpPr>
            <a:cxnSpLocks/>
          </p:cNvCxnSpPr>
          <p:nvPr/>
        </p:nvCxnSpPr>
        <p:spPr>
          <a:xfrm rot="16200000" flipH="1">
            <a:off x="5826000" y="342900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6138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1505095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3462720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1045254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6A27C-9BDA-43B3-96EA-C145EA7F04DE}"/>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3" name="Footer Placeholder 2">
            <a:extLst>
              <a:ext uri="{FF2B5EF4-FFF2-40B4-BE49-F238E27FC236}">
                <a16:creationId xmlns:a16="http://schemas.microsoft.com/office/drawing/2014/main" id="{791FBD5E-AA17-42F1-8615-49F2664DD4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57A2D5-EBE5-43DD-8CF2-8B90801A0DF5}"/>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317059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51E1-40E1-4ED2-A9E3-6376E774AD27}"/>
              </a:ext>
            </a:extLst>
          </p:cNvPr>
          <p:cNvSpPr>
            <a:spLocks noGrp="1"/>
          </p:cNvSpPr>
          <p:nvPr>
            <p:ph type="title"/>
          </p:nvPr>
        </p:nvSpPr>
        <p:spPr>
          <a:xfrm>
            <a:off x="990001" y="955674"/>
            <a:ext cx="3531600" cy="1384995"/>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BAAE5E-AD83-40D4-8BDB-6B25250247AA}"/>
              </a:ext>
            </a:extLst>
          </p:cNvPr>
          <p:cNvSpPr>
            <a:spLocks noGrp="1"/>
          </p:cNvSpPr>
          <p:nvPr>
            <p:ph idx="1"/>
          </p:nvPr>
        </p:nvSpPr>
        <p:spPr>
          <a:xfrm>
            <a:off x="5444850" y="882651"/>
            <a:ext cx="5760000" cy="48958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D4DF8E2-A28B-4889-AD9E-1D733FEA2E0C}"/>
              </a:ext>
            </a:extLst>
          </p:cNvPr>
          <p:cNvSpPr>
            <a:spLocks noGrp="1"/>
          </p:cNvSpPr>
          <p:nvPr>
            <p:ph type="body" sz="half" idx="2"/>
          </p:nvPr>
        </p:nvSpPr>
        <p:spPr>
          <a:xfrm>
            <a:off x="989401" y="2584759"/>
            <a:ext cx="3531600" cy="3193741"/>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2EF812-B775-468C-84D9-4394CC19F298}"/>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6" name="Footer Placeholder 5">
            <a:extLst>
              <a:ext uri="{FF2B5EF4-FFF2-40B4-BE49-F238E27FC236}">
                <a16:creationId xmlns:a16="http://schemas.microsoft.com/office/drawing/2014/main" id="{9DE1DEB3-5237-467C-A5B6-EDA7F366E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877A6B-440F-4D7B-92DA-1B964D029F12}"/>
              </a:ext>
            </a:extLst>
          </p:cNvPr>
          <p:cNvSpPr>
            <a:spLocks noGrp="1"/>
          </p:cNvSpPr>
          <p:nvPr>
            <p:ph type="sldNum" sz="quarter" idx="12"/>
          </p:nvPr>
        </p:nvSpPr>
        <p:spPr/>
        <p:txBody>
          <a:bodyPr/>
          <a:lstStyle/>
          <a:p>
            <a:fld id="{FF2BD96E-3838-45D2-9031-D3AF67C920A5}" type="slidenum">
              <a:rPr lang="en-US" smtClean="0"/>
              <a:t>‹#›</a:t>
            </a:fld>
            <a:endParaRPr lang="en-US"/>
          </a:p>
        </p:txBody>
      </p:sp>
      <p:cxnSp>
        <p:nvCxnSpPr>
          <p:cNvPr id="10" name="Straight Connector 9">
            <a:extLst>
              <a:ext uri="{FF2B5EF4-FFF2-40B4-BE49-F238E27FC236}">
                <a16:creationId xmlns:a16="http://schemas.microsoft.com/office/drawing/2014/main" id="{DC89B2F1-1E32-44DB-B50E-BEA1896CAD81}"/>
              </a:ext>
              <a:ext uri="{C183D7F6-B498-43B3-948B-1728B52AA6E4}">
                <adec:decorative xmlns:adec="http://schemas.microsoft.com/office/drawing/2017/decorative" val="0"/>
              </a:ext>
            </a:extLst>
          </p:cNvPr>
          <p:cNvCxnSpPr>
            <a:cxnSpLocks/>
          </p:cNvCxnSpPr>
          <p:nvPr/>
        </p:nvCxnSpPr>
        <p:spPr>
          <a:xfrm>
            <a:off x="4979988"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33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B204-119E-45DB-A177-995FF5D9B4E5}"/>
              </a:ext>
            </a:extLst>
          </p:cNvPr>
          <p:cNvSpPr>
            <a:spLocks noGrp="1"/>
          </p:cNvSpPr>
          <p:nvPr>
            <p:ph type="title"/>
          </p:nvPr>
        </p:nvSpPr>
        <p:spPr>
          <a:xfrm>
            <a:off x="990000" y="955456"/>
            <a:ext cx="3531600" cy="1384995"/>
          </a:xfrm>
        </p:spPr>
        <p:txBody>
          <a:bodyPr anchor="b"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CD3036-53A8-4361-AAAC-D8072EB470FE}"/>
              </a:ext>
            </a:extLst>
          </p:cNvPr>
          <p:cNvSpPr>
            <a:spLocks noGrp="1"/>
          </p:cNvSpPr>
          <p:nvPr>
            <p:ph type="pic" idx="1"/>
          </p:nvPr>
        </p:nvSpPr>
        <p:spPr>
          <a:xfrm>
            <a:off x="5537200" y="540001"/>
            <a:ext cx="6115050" cy="5238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FCFCD5-820E-47D9-9A60-57680C4C9405}"/>
              </a:ext>
            </a:extLst>
          </p:cNvPr>
          <p:cNvSpPr>
            <a:spLocks noGrp="1"/>
          </p:cNvSpPr>
          <p:nvPr>
            <p:ph type="body" sz="half" idx="2"/>
          </p:nvPr>
        </p:nvSpPr>
        <p:spPr>
          <a:xfrm>
            <a:off x="990000" y="2584758"/>
            <a:ext cx="3531600" cy="328422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446C3-A62E-4690-9098-53D59C4C33E0}"/>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6" name="Footer Placeholder 5">
            <a:extLst>
              <a:ext uri="{FF2B5EF4-FFF2-40B4-BE49-F238E27FC236}">
                <a16:creationId xmlns:a16="http://schemas.microsoft.com/office/drawing/2014/main" id="{40A6C8B8-EA3D-45E5-950A-B6F1EA0B4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ACAB7-ADBF-42E5-A214-232BA9EFB3B6}"/>
              </a:ext>
            </a:extLst>
          </p:cNvPr>
          <p:cNvSpPr>
            <a:spLocks noGrp="1"/>
          </p:cNvSpPr>
          <p:nvPr>
            <p:ph type="sldNum" sz="quarter" idx="12"/>
          </p:nvPr>
        </p:nvSpPr>
        <p:spPr/>
        <p:txBody>
          <a:bodyPr/>
          <a:lstStyle/>
          <a:p>
            <a:fld id="{FF2BD96E-3838-45D2-9031-D3AF67C920A5}" type="slidenum">
              <a:rPr lang="en-US" smtClean="0"/>
              <a:t>‹#›</a:t>
            </a:fld>
            <a:endParaRPr lang="en-US"/>
          </a:p>
        </p:txBody>
      </p:sp>
      <p:cxnSp>
        <p:nvCxnSpPr>
          <p:cNvPr id="9" name="Straight Connector 8">
            <a:extLst>
              <a:ext uri="{FF2B5EF4-FFF2-40B4-BE49-F238E27FC236}">
                <a16:creationId xmlns:a16="http://schemas.microsoft.com/office/drawing/2014/main" id="{D0E80DA6-B971-46B7-B0D3-8581AE0B6ACB}"/>
              </a:ext>
              <a:ext uri="{C183D7F6-B498-43B3-948B-1728B52AA6E4}">
                <adec:decorative xmlns:adec="http://schemas.microsoft.com/office/drawing/2017/decorative" val="0"/>
              </a:ext>
            </a:extLst>
          </p:cNvPr>
          <p:cNvCxnSpPr>
            <a:cxnSpLocks/>
          </p:cNvCxnSpPr>
          <p:nvPr/>
        </p:nvCxnSpPr>
        <p:spPr>
          <a:xfrm>
            <a:off x="4979988"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4836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B6D0-92CA-4910-AE77-E238F4C89D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13172-A138-4DD4-A5B1-58BA625078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897B9-E4AD-469B-A60D-9A1A4BD1980A}"/>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5" name="Footer Placeholder 4">
            <a:extLst>
              <a:ext uri="{FF2B5EF4-FFF2-40B4-BE49-F238E27FC236}">
                <a16:creationId xmlns:a16="http://schemas.microsoft.com/office/drawing/2014/main" id="{31C5E1B0-48D6-4F99-9955-39958BA96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F49DA-55D4-4E36-AEB9-A0E99E31A87E}"/>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3391511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FEBC7C-C5C1-4A79-A195-B35701C289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34A74-3328-469B-ABCA-96F2FE3687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E19AB-5637-455E-89C3-B41702C202D4}"/>
              </a:ext>
            </a:extLst>
          </p:cNvPr>
          <p:cNvSpPr>
            <a:spLocks noGrp="1"/>
          </p:cNvSpPr>
          <p:nvPr>
            <p:ph type="dt" sz="half" idx="10"/>
          </p:nvPr>
        </p:nvSpPr>
        <p:spPr/>
        <p:txBody>
          <a:bodyPr/>
          <a:lstStyle/>
          <a:p>
            <a:fld id="{4EC743F4-8769-40B4-85DF-6CB8DE9F66AA}" type="datetimeFigureOut">
              <a:rPr lang="en-US" smtClean="0"/>
              <a:t>3/30/2022</a:t>
            </a:fld>
            <a:endParaRPr lang="en-US"/>
          </a:p>
        </p:txBody>
      </p:sp>
      <p:sp>
        <p:nvSpPr>
          <p:cNvPr id="5" name="Footer Placeholder 4">
            <a:extLst>
              <a:ext uri="{FF2B5EF4-FFF2-40B4-BE49-F238E27FC236}">
                <a16:creationId xmlns:a16="http://schemas.microsoft.com/office/drawing/2014/main" id="{A364F2A3-EBEE-4F42-BAC2-A482F00E6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E1C27-1A43-4B0B-88D0-0C5FE1DBE161}"/>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79987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fld id="{4EC743F4-8769-40B4-85DF-6CB8DE9F66AA}" type="datetimeFigureOut">
              <a:rPr lang="en-US" smtClean="0"/>
              <a:pPr/>
              <a:t>3/30/2022</a:t>
            </a:fld>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FF2BD96E-3838-45D2-9031-D3AF67C920A5}" type="slidenum">
              <a:rPr lang="en-US" smtClean="0"/>
              <a:pPr/>
              <a:t>‹#›</a:t>
            </a:fld>
            <a:endParaRPr lang="en-US" dirty="0"/>
          </a:p>
        </p:txBody>
      </p:sp>
    </p:spTree>
    <p:extLst>
      <p:ext uri="{BB962C8B-B14F-4D97-AF65-F5344CB8AC3E}">
        <p14:creationId xmlns:p14="http://schemas.microsoft.com/office/powerpoint/2010/main" val="27539291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14" r:id="rId5"/>
    <p:sldLayoutId id="2147483719" r:id="rId6"/>
    <p:sldLayoutId id="2147483715" r:id="rId7"/>
    <p:sldLayoutId id="2147483716" r:id="rId8"/>
    <p:sldLayoutId id="2147483717" r:id="rId9"/>
    <p:sldLayoutId id="2147483718" r:id="rId10"/>
    <p:sldLayoutId id="2147483720" r:id="rId11"/>
  </p:sldLayoutIdLst>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nabeeh.zakariyya@anu.edu.au" TargetMode="External"/><Relationship Id="rId2" Type="http://schemas.openxmlformats.org/officeDocument/2006/relationships/hyperlink" Target="https://nabeehz.com/" TargetMode="External"/><Relationship Id="rId1" Type="http://schemas.openxmlformats.org/officeDocument/2006/relationships/slideLayout" Target="../slideLayouts/slideLayout2.xml"/><Relationship Id="rId4" Type="http://schemas.openxmlformats.org/officeDocument/2006/relationships/hyperlink" Target="mailto:chung.tran@anu.edu.au"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70.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900B-50F5-433E-986A-C66DEB196CA8}"/>
              </a:ext>
            </a:extLst>
          </p:cNvPr>
          <p:cNvSpPr>
            <a:spLocks noGrp="1"/>
          </p:cNvSpPr>
          <p:nvPr>
            <p:ph type="ctrTitle"/>
          </p:nvPr>
        </p:nvSpPr>
        <p:spPr/>
        <p:txBody>
          <a:bodyPr/>
          <a:lstStyle/>
          <a:p>
            <a:r>
              <a:rPr lang="en-AU" dirty="0"/>
              <a:t>On the limits of fiscal financing in Australia</a:t>
            </a:r>
          </a:p>
        </p:txBody>
      </p:sp>
      <p:sp>
        <p:nvSpPr>
          <p:cNvPr id="3" name="Subtitle 2">
            <a:extLst>
              <a:ext uri="{FF2B5EF4-FFF2-40B4-BE49-F238E27FC236}">
                <a16:creationId xmlns:a16="http://schemas.microsoft.com/office/drawing/2014/main" id="{A34D9A7B-A58D-4F8D-8DC1-BEDD4DE8240D}"/>
              </a:ext>
            </a:extLst>
          </p:cNvPr>
          <p:cNvSpPr>
            <a:spLocks noGrp="1"/>
          </p:cNvSpPr>
          <p:nvPr>
            <p:ph type="subTitle" idx="1"/>
          </p:nvPr>
        </p:nvSpPr>
        <p:spPr/>
        <p:txBody>
          <a:bodyPr>
            <a:normAutofit fontScale="85000" lnSpcReduction="20000"/>
          </a:bodyPr>
          <a:lstStyle/>
          <a:p>
            <a:r>
              <a:rPr lang="en-AU" dirty="0"/>
              <a:t>Chung Tran &amp; Nabeeh Zakariyya</a:t>
            </a:r>
          </a:p>
          <a:p>
            <a:endParaRPr lang="en-AU" dirty="0"/>
          </a:p>
          <a:p>
            <a:r>
              <a:rPr lang="en-AU" dirty="0"/>
              <a:t>Research School of Economics</a:t>
            </a:r>
          </a:p>
          <a:p>
            <a:r>
              <a:rPr lang="en-AU" dirty="0"/>
              <a:t>The Australian National University</a:t>
            </a:r>
          </a:p>
        </p:txBody>
      </p:sp>
    </p:spTree>
    <p:extLst>
      <p:ext uri="{BB962C8B-B14F-4D97-AF65-F5344CB8AC3E}">
        <p14:creationId xmlns:p14="http://schemas.microsoft.com/office/powerpoint/2010/main" val="1082477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My research</a:t>
            </a:r>
            <a:endParaRPr lang="en-AU" sz="2000" dirty="0">
              <a:solidFill>
                <a:srgbClr val="CC3300"/>
              </a:solidFill>
              <a:latin typeface="+mn-lt"/>
            </a:endParaRPr>
          </a:p>
        </p:txBody>
      </p:sp>
      <p:grpSp>
        <p:nvGrpSpPr>
          <p:cNvPr id="14" name="Group 13"/>
          <p:cNvGrpSpPr/>
          <p:nvPr/>
        </p:nvGrpSpPr>
        <p:grpSpPr>
          <a:xfrm>
            <a:off x="2232211" y="1362636"/>
            <a:ext cx="7217606" cy="4876800"/>
            <a:chOff x="699247" y="1380565"/>
            <a:chExt cx="7217606" cy="4876800"/>
          </a:xfrm>
        </p:grpSpPr>
        <p:sp>
          <p:nvSpPr>
            <p:cNvPr id="3" name="TextBox 2"/>
            <p:cNvSpPr txBox="1"/>
            <p:nvPr/>
          </p:nvSpPr>
          <p:spPr>
            <a:xfrm>
              <a:off x="1103677" y="1707640"/>
              <a:ext cx="262123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AU" dirty="0"/>
                <a:t>Optimal income tax progressivity</a:t>
              </a:r>
            </a:p>
            <a:p>
              <a:pPr algn="ctr"/>
              <a:r>
                <a:rPr lang="en-AU" dirty="0"/>
                <a:t>and means-tested pensions</a:t>
              </a:r>
            </a:p>
          </p:txBody>
        </p:sp>
        <p:sp>
          <p:nvSpPr>
            <p:cNvPr id="6" name="TextBox 5"/>
            <p:cNvSpPr txBox="1"/>
            <p:nvPr/>
          </p:nvSpPr>
          <p:spPr>
            <a:xfrm>
              <a:off x="1103677" y="3127894"/>
              <a:ext cx="2621230"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AU" dirty="0"/>
                <a:t>Limits of fiscal financing</a:t>
              </a:r>
            </a:p>
          </p:txBody>
        </p:sp>
        <p:sp>
          <p:nvSpPr>
            <p:cNvPr id="7" name="TextBox 6"/>
            <p:cNvSpPr txBox="1"/>
            <p:nvPr/>
          </p:nvSpPr>
          <p:spPr>
            <a:xfrm>
              <a:off x="4615172" y="1707639"/>
              <a:ext cx="319677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AU" dirty="0"/>
                <a:t>Tax progressivity in Australia: Facts, Measurements and Estimates</a:t>
              </a:r>
            </a:p>
            <a:p>
              <a:pPr algn="ctr"/>
              <a:r>
                <a:rPr lang="en-AU" i="1" dirty="0"/>
                <a:t>Tax data, HILDA</a:t>
              </a:r>
            </a:p>
          </p:txBody>
        </p:sp>
        <p:sp>
          <p:nvSpPr>
            <p:cNvPr id="8" name="TextBox 7"/>
            <p:cNvSpPr txBox="1"/>
            <p:nvPr/>
          </p:nvSpPr>
          <p:spPr>
            <a:xfrm>
              <a:off x="4615172" y="3594161"/>
              <a:ext cx="319677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AU" dirty="0"/>
                <a:t>Lifetime approach to measuring inequality in living standards in Australia</a:t>
              </a:r>
            </a:p>
            <a:p>
              <a:pPr algn="ctr"/>
              <a:r>
                <a:rPr lang="en-AU" i="1" dirty="0" err="1"/>
                <a:t>ALife</a:t>
              </a:r>
              <a:r>
                <a:rPr lang="en-AU" i="1" dirty="0"/>
                <a:t>, HILDA, HES</a:t>
              </a:r>
            </a:p>
          </p:txBody>
        </p:sp>
        <p:sp>
          <p:nvSpPr>
            <p:cNvPr id="4" name="Rectangle 3"/>
            <p:cNvSpPr/>
            <p:nvPr/>
          </p:nvSpPr>
          <p:spPr>
            <a:xfrm>
              <a:off x="699247" y="1380565"/>
              <a:ext cx="3406588" cy="4876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4510265" y="1380565"/>
              <a:ext cx="3406588" cy="4876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2" name="Straight Arrow Connector 11"/>
            <p:cNvCxnSpPr>
              <a:stCxn id="8" idx="1"/>
            </p:cNvCxnSpPr>
            <p:nvPr/>
          </p:nvCxnSpPr>
          <p:spPr>
            <a:xfrm flipH="1" flipV="1">
              <a:off x="2653554" y="4183419"/>
              <a:ext cx="1961618" cy="109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2328923" y="4037442"/>
              <a:ext cx="244833" cy="3137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6" name="TextBox 15"/>
          <p:cNvSpPr txBox="1"/>
          <p:nvPr/>
        </p:nvSpPr>
        <p:spPr>
          <a:xfrm>
            <a:off x="2951902" y="714424"/>
            <a:ext cx="1967205" cy="646331"/>
          </a:xfrm>
          <a:prstGeom prst="rect">
            <a:avLst/>
          </a:prstGeom>
          <a:noFill/>
        </p:spPr>
        <p:txBody>
          <a:bodyPr wrap="none" rtlCol="0">
            <a:spAutoFit/>
          </a:bodyPr>
          <a:lstStyle/>
          <a:p>
            <a:pPr algn="ctr"/>
            <a:r>
              <a:rPr lang="en-AU" b="1" dirty="0"/>
              <a:t>Fiscal policy in</a:t>
            </a:r>
          </a:p>
          <a:p>
            <a:pPr algn="ctr"/>
            <a:r>
              <a:rPr lang="en-AU" b="1" dirty="0"/>
              <a:t>lifecycle models</a:t>
            </a:r>
          </a:p>
        </p:txBody>
      </p:sp>
      <p:sp>
        <p:nvSpPr>
          <p:cNvPr id="17" name="TextBox 16"/>
          <p:cNvSpPr txBox="1"/>
          <p:nvPr/>
        </p:nvSpPr>
        <p:spPr>
          <a:xfrm>
            <a:off x="6724454" y="723390"/>
            <a:ext cx="2044149" cy="646331"/>
          </a:xfrm>
          <a:prstGeom prst="rect">
            <a:avLst/>
          </a:prstGeom>
          <a:noFill/>
        </p:spPr>
        <p:txBody>
          <a:bodyPr wrap="none" rtlCol="0">
            <a:spAutoFit/>
          </a:bodyPr>
          <a:lstStyle/>
          <a:p>
            <a:pPr algn="ctr"/>
            <a:r>
              <a:rPr lang="en-AU" b="1" dirty="0"/>
              <a:t>Empirical work </a:t>
            </a:r>
          </a:p>
          <a:p>
            <a:pPr algn="ctr"/>
            <a:r>
              <a:rPr lang="en-AU" b="1" dirty="0"/>
              <a:t>using micro-data</a:t>
            </a:r>
          </a:p>
        </p:txBody>
      </p:sp>
      <p:cxnSp>
        <p:nvCxnSpPr>
          <p:cNvPr id="19" name="Straight Arrow Connector 18"/>
          <p:cNvCxnSpPr>
            <a:stCxn id="7" idx="1"/>
            <a:endCxn id="3" idx="3"/>
          </p:cNvCxnSpPr>
          <p:nvPr/>
        </p:nvCxnSpPr>
        <p:spPr>
          <a:xfrm flipH="1">
            <a:off x="5257871" y="2289875"/>
            <a:ext cx="890265"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7" idx="1"/>
            <a:endCxn id="6" idx="3"/>
          </p:cNvCxnSpPr>
          <p:nvPr/>
        </p:nvCxnSpPr>
        <p:spPr>
          <a:xfrm flipH="1">
            <a:off x="5257871" y="2289875"/>
            <a:ext cx="890265" cy="10047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636641" y="2956544"/>
            <a:ext cx="2621230"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AU" sz="2400" dirty="0">
                <a:solidFill>
                  <a:srgbClr val="FF0000"/>
                </a:solidFill>
              </a:rPr>
              <a:t>Limits of </a:t>
            </a:r>
          </a:p>
          <a:p>
            <a:pPr algn="ctr"/>
            <a:r>
              <a:rPr lang="en-AU" sz="2400" dirty="0">
                <a:solidFill>
                  <a:srgbClr val="FF0000"/>
                </a:solidFill>
              </a:rPr>
              <a:t>fiscal financing</a:t>
            </a:r>
          </a:p>
        </p:txBody>
      </p:sp>
    </p:spTree>
    <p:extLst>
      <p:ext uri="{BB962C8B-B14F-4D97-AF65-F5344CB8AC3E}">
        <p14:creationId xmlns:p14="http://schemas.microsoft.com/office/powerpoint/2010/main" val="181818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7" presetClass="emph" presetSubtype="0" fill="remove" grpId="1" nodeType="clickEffect">
                                  <p:stCondLst>
                                    <p:cond delay="0"/>
                                  </p:stCondLst>
                                  <p:childTnLst>
                                    <p:animClr clrSpc="rgb" dir="cw">
                                      <p:cBhvr override="childStyle">
                                        <p:cTn id="10" dur="250" autoRev="1" fill="remove"/>
                                        <p:tgtEl>
                                          <p:spTgt spid="25"/>
                                        </p:tgtEl>
                                        <p:attrNameLst>
                                          <p:attrName>style.color</p:attrName>
                                        </p:attrNameLst>
                                      </p:cBhvr>
                                      <p:to>
                                        <a:schemeClr val="bg1"/>
                                      </p:to>
                                    </p:animClr>
                                    <p:animClr clrSpc="rgb" dir="cw">
                                      <p:cBhvr>
                                        <p:cTn id="11" dur="250" autoRev="1" fill="remove"/>
                                        <p:tgtEl>
                                          <p:spTgt spid="25"/>
                                        </p:tgtEl>
                                        <p:attrNameLst>
                                          <p:attrName>fillcolor</p:attrName>
                                        </p:attrNameLst>
                                      </p:cBhvr>
                                      <p:to>
                                        <a:schemeClr val="bg1"/>
                                      </p:to>
                                    </p:animClr>
                                    <p:set>
                                      <p:cBhvr>
                                        <p:cTn id="12" dur="250" autoRev="1" fill="remove"/>
                                        <p:tgtEl>
                                          <p:spTgt spid="25"/>
                                        </p:tgtEl>
                                        <p:attrNameLst>
                                          <p:attrName>fill.type</p:attrName>
                                        </p:attrNameLst>
                                      </p:cBhvr>
                                      <p:to>
                                        <p:strVal val="solid"/>
                                      </p:to>
                                    </p:set>
                                    <p:set>
                                      <p:cBhvr>
                                        <p:cTn id="13" dur="250" autoRev="1" fill="remove"/>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Fiscal stress in Australia</a:t>
            </a:r>
            <a:endParaRPr lang="en-AU" sz="2000" dirty="0">
              <a:solidFill>
                <a:srgbClr val="CC3300"/>
              </a:solidFill>
              <a:latin typeface="+mn-lt"/>
            </a:endParaRPr>
          </a:p>
        </p:txBody>
      </p:sp>
      <p:pic>
        <p:nvPicPr>
          <p:cNvPr id="4" name="Picture 3" descr="Chart&#10;&#10;Description automatically generated">
            <a:extLst>
              <a:ext uri="{FF2B5EF4-FFF2-40B4-BE49-F238E27FC236}">
                <a16:creationId xmlns:a16="http://schemas.microsoft.com/office/drawing/2014/main" id="{4525503B-90AC-4D7B-9975-D751ABC73A0D}"/>
              </a:ext>
            </a:extLst>
          </p:cNvPr>
          <p:cNvPicPr>
            <a:picLocks noChangeAspect="1"/>
          </p:cNvPicPr>
          <p:nvPr/>
        </p:nvPicPr>
        <p:blipFill>
          <a:blip r:embed="rId3"/>
          <a:stretch>
            <a:fillRect/>
          </a:stretch>
        </p:blipFill>
        <p:spPr>
          <a:xfrm>
            <a:off x="1733270" y="1046285"/>
            <a:ext cx="8725459" cy="4855176"/>
          </a:xfrm>
          <a:prstGeom prst="rect">
            <a:avLst/>
          </a:prstGeom>
        </p:spPr>
      </p:pic>
      <p:sp>
        <p:nvSpPr>
          <p:cNvPr id="6" name="TextBox 5">
            <a:extLst>
              <a:ext uri="{FF2B5EF4-FFF2-40B4-BE49-F238E27FC236}">
                <a16:creationId xmlns:a16="http://schemas.microsoft.com/office/drawing/2014/main" id="{87036DD3-E8E0-4CB5-9FF4-FE035559F328}"/>
              </a:ext>
            </a:extLst>
          </p:cNvPr>
          <p:cNvSpPr txBox="1"/>
          <p:nvPr/>
        </p:nvSpPr>
        <p:spPr>
          <a:xfrm>
            <a:off x="1553306" y="5901461"/>
            <a:ext cx="8812823" cy="646331"/>
          </a:xfrm>
          <a:prstGeom prst="rect">
            <a:avLst/>
          </a:prstGeom>
          <a:noFill/>
        </p:spPr>
        <p:txBody>
          <a:bodyPr wrap="square">
            <a:spAutoFit/>
          </a:bodyPr>
          <a:lstStyle/>
          <a:p>
            <a:pPr algn="ctr">
              <a:spcAft>
                <a:spcPts val="1000"/>
              </a:spcAft>
            </a:pPr>
            <a:r>
              <a:rPr lang="en-AU" sz="1800" dirty="0">
                <a:effectLst/>
                <a:latin typeface="Times New Roman" panose="02020603050405020304" pitchFamily="18" charset="0"/>
                <a:ea typeface="DengXian" panose="02010600030101010101" pitchFamily="2" charset="-122"/>
                <a:cs typeface="Arial" panose="020B0604020202020204" pitchFamily="34" charset="0"/>
              </a:rPr>
              <a:t>Gross Debt as a % of GDP (Source: Parliamentary Budget Office - 2019-20,2020-21, 2021-22 Budget and PBO analysis).</a:t>
            </a:r>
          </a:p>
        </p:txBody>
      </p:sp>
    </p:spTree>
    <p:extLst>
      <p:ext uri="{BB962C8B-B14F-4D97-AF65-F5344CB8AC3E}">
        <p14:creationId xmlns:p14="http://schemas.microsoft.com/office/powerpoint/2010/main" val="979950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Research questions</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844186"/>
            <a:ext cx="11275869" cy="3879606"/>
          </a:xfrm>
        </p:spPr>
        <p:txBody>
          <a:bodyPr>
            <a:normAutofit/>
          </a:bodyPr>
          <a:lstStyle/>
          <a:p>
            <a:r>
              <a:rPr lang="en-AU" sz="2400" b="1" dirty="0"/>
              <a:t>What is the revenue generating capacity of the tax system?</a:t>
            </a:r>
          </a:p>
          <a:p>
            <a:pPr lvl="1"/>
            <a:r>
              <a:rPr lang="en-AU" sz="2400" dirty="0"/>
              <a:t>How much additional revenue could we generate from taxes?</a:t>
            </a:r>
          </a:p>
          <a:p>
            <a:pPr lvl="1"/>
            <a:r>
              <a:rPr lang="en-AU" sz="2400" dirty="0"/>
              <a:t>How much debt can we sustain by raising/lowering taxes?</a:t>
            </a:r>
          </a:p>
          <a:p>
            <a:r>
              <a:rPr lang="en-AU" sz="2400" b="1" dirty="0"/>
              <a:t>What are the limits to tax financing?</a:t>
            </a:r>
          </a:p>
          <a:p>
            <a:pPr lvl="1"/>
            <a:r>
              <a:rPr lang="en-AU" sz="2400" dirty="0"/>
              <a:t>Tax cuts or tax hikes?</a:t>
            </a:r>
          </a:p>
        </p:txBody>
      </p:sp>
    </p:spTree>
    <p:extLst>
      <p:ext uri="{BB962C8B-B14F-4D97-AF65-F5344CB8AC3E}">
        <p14:creationId xmlns:p14="http://schemas.microsoft.com/office/powerpoint/2010/main" val="4145988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Fiscal limit and fiscal space</a:t>
            </a:r>
            <a:endParaRPr lang="en-AU" sz="2000" dirty="0">
              <a:solidFill>
                <a:srgbClr val="CC3300"/>
              </a:solidFill>
              <a:latin typeface="+mn-lt"/>
            </a:endParaRPr>
          </a:p>
        </p:txBody>
      </p:sp>
      <p:pic>
        <p:nvPicPr>
          <p:cNvPr id="5" name="Picture 4" descr="Chart, line chart&#10;&#10;Description automatically generated">
            <a:extLst>
              <a:ext uri="{FF2B5EF4-FFF2-40B4-BE49-F238E27FC236}">
                <a16:creationId xmlns:a16="http://schemas.microsoft.com/office/drawing/2014/main" id="{4159E0E3-DDCE-4301-B520-CAF504C289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5785" y="1032731"/>
            <a:ext cx="6980429" cy="5503151"/>
          </a:xfrm>
          <a:prstGeom prst="rect">
            <a:avLst/>
          </a:prstGeom>
          <a:noFill/>
          <a:ln>
            <a:noFill/>
          </a:ln>
        </p:spPr>
      </p:pic>
    </p:spTree>
    <p:extLst>
      <p:ext uri="{BB962C8B-B14F-4D97-AF65-F5344CB8AC3E}">
        <p14:creationId xmlns:p14="http://schemas.microsoft.com/office/powerpoint/2010/main" val="3561931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What we do</a:t>
            </a:r>
            <a:endParaRPr lang="en-AU" sz="2000" dirty="0">
              <a:solidFill>
                <a:srgbClr val="CC3300"/>
              </a:solidFill>
              <a:latin typeface="+mn-lt"/>
            </a:endParaRPr>
          </a:p>
        </p:txBody>
      </p:sp>
      <p:sp>
        <p:nvSpPr>
          <p:cNvPr id="7" name="TextBox 6">
            <a:extLst>
              <a:ext uri="{FF2B5EF4-FFF2-40B4-BE49-F238E27FC236}">
                <a16:creationId xmlns:a16="http://schemas.microsoft.com/office/drawing/2014/main" id="{77351728-0319-4B1C-B310-CB785D000B3F}"/>
              </a:ext>
            </a:extLst>
          </p:cNvPr>
          <p:cNvSpPr txBox="1"/>
          <p:nvPr/>
        </p:nvSpPr>
        <p:spPr>
          <a:xfrm>
            <a:off x="466679" y="1134208"/>
            <a:ext cx="3819765"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AU" dirty="0"/>
              <a:t>1. General equilibrium OLG model</a:t>
            </a:r>
          </a:p>
        </p:txBody>
      </p:sp>
      <p:cxnSp>
        <p:nvCxnSpPr>
          <p:cNvPr id="9" name="Straight Arrow Connector 8">
            <a:extLst>
              <a:ext uri="{FF2B5EF4-FFF2-40B4-BE49-F238E27FC236}">
                <a16:creationId xmlns:a16="http://schemas.microsoft.com/office/drawing/2014/main" id="{332972BC-611C-48A1-BE66-D0F9C825008D}"/>
              </a:ext>
            </a:extLst>
          </p:cNvPr>
          <p:cNvCxnSpPr>
            <a:stCxn id="7" idx="2"/>
          </p:cNvCxnSpPr>
          <p:nvPr/>
        </p:nvCxnSpPr>
        <p:spPr>
          <a:xfrm flipH="1">
            <a:off x="2373923" y="1503540"/>
            <a:ext cx="2639" cy="72970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D43F69A-2CC2-48F3-BC5D-44586F63C4FC}"/>
              </a:ext>
            </a:extLst>
          </p:cNvPr>
          <p:cNvSpPr txBox="1"/>
          <p:nvPr/>
        </p:nvSpPr>
        <p:spPr>
          <a:xfrm>
            <a:off x="954689" y="2233246"/>
            <a:ext cx="280390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AU" dirty="0"/>
              <a:t>2. Map to Australian data</a:t>
            </a:r>
          </a:p>
        </p:txBody>
      </p:sp>
      <p:sp>
        <p:nvSpPr>
          <p:cNvPr id="11" name="TextBox 10">
            <a:extLst>
              <a:ext uri="{FF2B5EF4-FFF2-40B4-BE49-F238E27FC236}">
                <a16:creationId xmlns:a16="http://schemas.microsoft.com/office/drawing/2014/main" id="{2533B7A3-6472-4D09-93CC-929AE3AD620B}"/>
              </a:ext>
            </a:extLst>
          </p:cNvPr>
          <p:cNvSpPr txBox="1"/>
          <p:nvPr/>
        </p:nvSpPr>
        <p:spPr>
          <a:xfrm>
            <a:off x="1027515" y="3332093"/>
            <a:ext cx="2657652"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AU" dirty="0"/>
              <a:t>3. Benchmark economy</a:t>
            </a:r>
          </a:p>
        </p:txBody>
      </p:sp>
      <p:cxnSp>
        <p:nvCxnSpPr>
          <p:cNvPr id="13" name="Straight Arrow Connector 12">
            <a:extLst>
              <a:ext uri="{FF2B5EF4-FFF2-40B4-BE49-F238E27FC236}">
                <a16:creationId xmlns:a16="http://schemas.microsoft.com/office/drawing/2014/main" id="{29F240D0-D52B-4CC8-BC64-074E77BE090C}"/>
              </a:ext>
            </a:extLst>
          </p:cNvPr>
          <p:cNvCxnSpPr>
            <a:stCxn id="10" idx="2"/>
            <a:endCxn id="11" idx="0"/>
          </p:cNvCxnSpPr>
          <p:nvPr/>
        </p:nvCxnSpPr>
        <p:spPr>
          <a:xfrm flipH="1">
            <a:off x="2356341" y="2602578"/>
            <a:ext cx="303" cy="72951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6CB8817-C2C7-4D58-85F6-8C5A29CB1AFE}"/>
              </a:ext>
            </a:extLst>
          </p:cNvPr>
          <p:cNvSpPr txBox="1"/>
          <p:nvPr/>
        </p:nvSpPr>
        <p:spPr>
          <a:xfrm>
            <a:off x="1485179" y="4200499"/>
            <a:ext cx="1742336"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AU" dirty="0"/>
              <a:t>4. Experiments</a:t>
            </a:r>
          </a:p>
        </p:txBody>
      </p:sp>
      <p:pic>
        <p:nvPicPr>
          <p:cNvPr id="23" name="Picture 22" descr="Chart, line chart&#10;&#10;Description automatically generated">
            <a:extLst>
              <a:ext uri="{FF2B5EF4-FFF2-40B4-BE49-F238E27FC236}">
                <a16:creationId xmlns:a16="http://schemas.microsoft.com/office/drawing/2014/main" id="{E7D04CDF-3C9D-4D33-A609-6EAB15FB3F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089290"/>
            <a:ext cx="4531984" cy="3572874"/>
          </a:xfrm>
          <a:prstGeom prst="rect">
            <a:avLst/>
          </a:prstGeom>
          <a:noFill/>
          <a:ln>
            <a:noFill/>
          </a:ln>
        </p:spPr>
      </p:pic>
      <p:sp>
        <p:nvSpPr>
          <p:cNvPr id="18" name="Left Brace 17">
            <a:extLst>
              <a:ext uri="{FF2B5EF4-FFF2-40B4-BE49-F238E27FC236}">
                <a16:creationId xmlns:a16="http://schemas.microsoft.com/office/drawing/2014/main" id="{E7744217-AD8D-44C2-A8C1-9CEF4B1C28FD}"/>
              </a:ext>
            </a:extLst>
          </p:cNvPr>
          <p:cNvSpPr/>
          <p:nvPr/>
        </p:nvSpPr>
        <p:spPr>
          <a:xfrm rot="16200000">
            <a:off x="8294308" y="2761428"/>
            <a:ext cx="469474" cy="3927962"/>
          </a:xfrm>
          <a:prstGeom prst="leftBrace">
            <a:avLst>
              <a:gd name="adj1" fmla="val 8333"/>
              <a:gd name="adj2" fmla="val 49776"/>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25" name="Straight Arrow Connector 24">
            <a:extLst>
              <a:ext uri="{FF2B5EF4-FFF2-40B4-BE49-F238E27FC236}">
                <a16:creationId xmlns:a16="http://schemas.microsoft.com/office/drawing/2014/main" id="{48B9ADBD-602F-44F9-BE07-D42ED667E23A}"/>
              </a:ext>
            </a:extLst>
          </p:cNvPr>
          <p:cNvCxnSpPr>
            <a:stCxn id="11" idx="2"/>
            <a:endCxn id="22" idx="0"/>
          </p:cNvCxnSpPr>
          <p:nvPr/>
        </p:nvCxnSpPr>
        <p:spPr>
          <a:xfrm>
            <a:off x="2356341" y="3701425"/>
            <a:ext cx="6" cy="49907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F421B1E9-447B-4746-BC21-D151F40DB25F}"/>
              </a:ext>
            </a:extLst>
          </p:cNvPr>
          <p:cNvCxnSpPr>
            <a:stCxn id="22" idx="2"/>
            <a:endCxn id="18" idx="1"/>
          </p:cNvCxnSpPr>
          <p:nvPr/>
        </p:nvCxnSpPr>
        <p:spPr>
          <a:xfrm rot="16200000" flipH="1">
            <a:off x="5243139" y="1683038"/>
            <a:ext cx="390315" cy="6163899"/>
          </a:xfrm>
          <a:prstGeom prst="bentConnector3">
            <a:avLst>
              <a:gd name="adj1" fmla="val 265966"/>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D1DF823-9267-46E9-B681-34D228877B7B}"/>
              </a:ext>
            </a:extLst>
          </p:cNvPr>
          <p:cNvSpPr txBox="1"/>
          <p:nvPr/>
        </p:nvSpPr>
        <p:spPr>
          <a:xfrm>
            <a:off x="2300461" y="5584044"/>
            <a:ext cx="6275670" cy="369332"/>
          </a:xfrm>
          <a:prstGeom prst="rect">
            <a:avLst/>
          </a:prstGeom>
          <a:noFill/>
        </p:spPr>
        <p:txBody>
          <a:bodyPr wrap="square">
            <a:spAutoFit/>
          </a:bodyPr>
          <a:lstStyle/>
          <a:p>
            <a:r>
              <a:rPr lang="en-AU" dirty="0"/>
              <a:t>Keep other policy variables constant and vary the tax rate.</a:t>
            </a:r>
          </a:p>
        </p:txBody>
      </p:sp>
      <p:sp>
        <p:nvSpPr>
          <p:cNvPr id="32" name="TextBox 31">
            <a:extLst>
              <a:ext uri="{FF2B5EF4-FFF2-40B4-BE49-F238E27FC236}">
                <a16:creationId xmlns:a16="http://schemas.microsoft.com/office/drawing/2014/main" id="{1BACCA47-150D-4925-9B82-40EC880E1DAE}"/>
              </a:ext>
            </a:extLst>
          </p:cNvPr>
          <p:cNvSpPr txBox="1"/>
          <p:nvPr/>
        </p:nvSpPr>
        <p:spPr>
          <a:xfrm>
            <a:off x="9492143" y="4891547"/>
            <a:ext cx="2136724" cy="1477328"/>
          </a:xfrm>
          <a:prstGeom prst="rect">
            <a:avLst/>
          </a:prstGeom>
          <a:noFill/>
        </p:spPr>
        <p:txBody>
          <a:bodyPr wrap="square">
            <a:spAutoFit/>
          </a:bodyPr>
          <a:lstStyle/>
          <a:p>
            <a:r>
              <a:rPr lang="en-AU" u="sng" dirty="0"/>
              <a:t>Examine three taxes one by one:</a:t>
            </a:r>
          </a:p>
          <a:p>
            <a:r>
              <a:rPr lang="en-AU" dirty="0"/>
              <a:t>Income tax</a:t>
            </a:r>
          </a:p>
          <a:p>
            <a:r>
              <a:rPr lang="en-AU" dirty="0"/>
              <a:t>Consumption tax</a:t>
            </a:r>
          </a:p>
          <a:p>
            <a:r>
              <a:rPr lang="en-AU" dirty="0"/>
              <a:t>Company tax</a:t>
            </a:r>
          </a:p>
        </p:txBody>
      </p:sp>
      <p:sp>
        <p:nvSpPr>
          <p:cNvPr id="3" name="TextBox 2"/>
          <p:cNvSpPr txBox="1"/>
          <p:nvPr/>
        </p:nvSpPr>
        <p:spPr>
          <a:xfrm>
            <a:off x="2300461" y="5890265"/>
            <a:ext cx="5539850" cy="646331"/>
          </a:xfrm>
          <a:prstGeom prst="rect">
            <a:avLst/>
          </a:prstGeom>
          <a:noFill/>
        </p:spPr>
        <p:txBody>
          <a:bodyPr wrap="none" rtlCol="0">
            <a:spAutoFit/>
          </a:bodyPr>
          <a:lstStyle/>
          <a:p>
            <a:r>
              <a:rPr lang="en-AU" dirty="0"/>
              <a:t>(</a:t>
            </a:r>
            <a:r>
              <a:rPr lang="en-AU" i="1" dirty="0"/>
              <a:t>Counterfactual economies in steady state, long-run</a:t>
            </a:r>
          </a:p>
          <a:p>
            <a:r>
              <a:rPr lang="en-AU" i="1" dirty="0"/>
              <a:t>equilibrium</a:t>
            </a:r>
            <a:r>
              <a:rPr lang="en-AU" dirty="0"/>
              <a:t>)</a:t>
            </a:r>
            <a:endParaRPr lang="en-AU" i="1" dirty="0"/>
          </a:p>
        </p:txBody>
      </p:sp>
    </p:spTree>
    <p:extLst>
      <p:ext uri="{BB962C8B-B14F-4D97-AF65-F5344CB8AC3E}">
        <p14:creationId xmlns:p14="http://schemas.microsoft.com/office/powerpoint/2010/main" val="3061805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Model overview</a:t>
            </a:r>
            <a:endParaRPr lang="en-AU" sz="2000" dirty="0">
              <a:solidFill>
                <a:srgbClr val="CC3300"/>
              </a:solidFill>
              <a:latin typeface="+mn-lt"/>
            </a:endParaRPr>
          </a:p>
        </p:txBody>
      </p:sp>
      <p:sp>
        <p:nvSpPr>
          <p:cNvPr id="4" name="TextBox 3">
            <a:extLst>
              <a:ext uri="{FF2B5EF4-FFF2-40B4-BE49-F238E27FC236}">
                <a16:creationId xmlns:a16="http://schemas.microsoft.com/office/drawing/2014/main" id="{E7C500A4-A281-4256-B596-AFCECD27ADFD}"/>
              </a:ext>
            </a:extLst>
          </p:cNvPr>
          <p:cNvSpPr txBox="1"/>
          <p:nvPr/>
        </p:nvSpPr>
        <p:spPr>
          <a:xfrm>
            <a:off x="685277" y="3254721"/>
            <a:ext cx="1547455" cy="369332"/>
          </a:xfrm>
          <a:prstGeom prst="rect">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b="1" dirty="0"/>
              <a:t>Households</a:t>
            </a:r>
            <a:endParaRPr lang="en-GB" dirty="0"/>
          </a:p>
        </p:txBody>
      </p:sp>
      <p:sp>
        <p:nvSpPr>
          <p:cNvPr id="6" name="TextBox 5">
            <a:extLst>
              <a:ext uri="{FF2B5EF4-FFF2-40B4-BE49-F238E27FC236}">
                <a16:creationId xmlns:a16="http://schemas.microsoft.com/office/drawing/2014/main" id="{8DB29EE5-3027-486A-BFFC-29334EDC612E}"/>
              </a:ext>
            </a:extLst>
          </p:cNvPr>
          <p:cNvSpPr txBox="1"/>
          <p:nvPr/>
        </p:nvSpPr>
        <p:spPr>
          <a:xfrm>
            <a:off x="9399693" y="3244334"/>
            <a:ext cx="1547456" cy="369332"/>
          </a:xfrm>
          <a:prstGeom prst="rect">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b="1" dirty="0"/>
              <a:t>Firms</a:t>
            </a:r>
            <a:endParaRPr lang="en-GB" dirty="0"/>
          </a:p>
        </p:txBody>
      </p:sp>
      <p:sp>
        <p:nvSpPr>
          <p:cNvPr id="7" name="TextBox 6">
            <a:extLst>
              <a:ext uri="{FF2B5EF4-FFF2-40B4-BE49-F238E27FC236}">
                <a16:creationId xmlns:a16="http://schemas.microsoft.com/office/drawing/2014/main" id="{D892C5CA-D171-4373-8624-CEA80E4DC129}"/>
              </a:ext>
            </a:extLst>
          </p:cNvPr>
          <p:cNvSpPr txBox="1"/>
          <p:nvPr/>
        </p:nvSpPr>
        <p:spPr>
          <a:xfrm>
            <a:off x="4938822" y="3254721"/>
            <a:ext cx="1630772" cy="369332"/>
          </a:xfrm>
          <a:prstGeom prst="rect">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b="1" dirty="0"/>
              <a:t>Government</a:t>
            </a:r>
            <a:endParaRPr lang="en-GB" dirty="0"/>
          </a:p>
        </p:txBody>
      </p:sp>
      <p:sp>
        <p:nvSpPr>
          <p:cNvPr id="8" name="TextBox 7">
            <a:extLst>
              <a:ext uri="{FF2B5EF4-FFF2-40B4-BE49-F238E27FC236}">
                <a16:creationId xmlns:a16="http://schemas.microsoft.com/office/drawing/2014/main" id="{63887E6C-DA1E-4920-916E-20E48EE02ECA}"/>
              </a:ext>
            </a:extLst>
          </p:cNvPr>
          <p:cNvSpPr txBox="1"/>
          <p:nvPr/>
        </p:nvSpPr>
        <p:spPr>
          <a:xfrm>
            <a:off x="4554967" y="4862672"/>
            <a:ext cx="2398482" cy="1687890"/>
          </a:xfrm>
          <a:prstGeom prst="ellipse">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b="1" dirty="0"/>
              <a:t>Factor markets</a:t>
            </a:r>
          </a:p>
          <a:p>
            <a:pPr algn="ctr"/>
            <a:r>
              <a:rPr lang="en-GB" b="1" dirty="0"/>
              <a:t>(Labour and Capital)</a:t>
            </a:r>
            <a:endParaRPr lang="en-GB" dirty="0"/>
          </a:p>
        </p:txBody>
      </p:sp>
      <p:sp>
        <p:nvSpPr>
          <p:cNvPr id="9" name="TextBox 8">
            <a:extLst>
              <a:ext uri="{FF2B5EF4-FFF2-40B4-BE49-F238E27FC236}">
                <a16:creationId xmlns:a16="http://schemas.microsoft.com/office/drawing/2014/main" id="{E58D83F7-AEF9-4599-982B-281E8253FCC7}"/>
              </a:ext>
            </a:extLst>
          </p:cNvPr>
          <p:cNvSpPr txBox="1"/>
          <p:nvPr/>
        </p:nvSpPr>
        <p:spPr>
          <a:xfrm>
            <a:off x="4662886" y="1044512"/>
            <a:ext cx="2150038" cy="1298377"/>
          </a:xfrm>
          <a:prstGeom prst="ellipse">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b="1" dirty="0"/>
              <a:t>Goods market</a:t>
            </a:r>
          </a:p>
          <a:p>
            <a:pPr algn="ctr"/>
            <a:endParaRPr lang="en-GB" dirty="0"/>
          </a:p>
        </p:txBody>
      </p:sp>
      <p:sp>
        <p:nvSpPr>
          <p:cNvPr id="10" name="TextBox 9">
            <a:extLst>
              <a:ext uri="{FF2B5EF4-FFF2-40B4-BE49-F238E27FC236}">
                <a16:creationId xmlns:a16="http://schemas.microsoft.com/office/drawing/2014/main" id="{EBF2CC99-9F36-40EF-84F0-00E58C74C37D}"/>
              </a:ext>
            </a:extLst>
          </p:cNvPr>
          <p:cNvSpPr txBox="1"/>
          <p:nvPr/>
        </p:nvSpPr>
        <p:spPr>
          <a:xfrm>
            <a:off x="9645190" y="6088851"/>
            <a:ext cx="1301959" cy="369332"/>
          </a:xfrm>
          <a:prstGeom prst="rect">
            <a:avLst/>
          </a:prstGeom>
          <a:ln w="28575">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b="1" dirty="0">
                <a:solidFill>
                  <a:srgbClr val="FF0000"/>
                </a:solidFill>
              </a:rPr>
              <a:t>Foreign</a:t>
            </a:r>
            <a:endParaRPr lang="en-GB" dirty="0">
              <a:solidFill>
                <a:srgbClr val="FF0000"/>
              </a:solidFill>
            </a:endParaRPr>
          </a:p>
        </p:txBody>
      </p:sp>
      <p:cxnSp>
        <p:nvCxnSpPr>
          <p:cNvPr id="11" name="Connector: Curved 10">
            <a:extLst>
              <a:ext uri="{FF2B5EF4-FFF2-40B4-BE49-F238E27FC236}">
                <a16:creationId xmlns:a16="http://schemas.microsoft.com/office/drawing/2014/main" id="{B853479A-5D86-4C63-8AB5-9041B8C86346}"/>
              </a:ext>
            </a:extLst>
          </p:cNvPr>
          <p:cNvCxnSpPr>
            <a:cxnSpLocks/>
            <a:stCxn id="4" idx="0"/>
            <a:endCxn id="9" idx="2"/>
          </p:cNvCxnSpPr>
          <p:nvPr/>
        </p:nvCxnSpPr>
        <p:spPr>
          <a:xfrm rot="5400000" flipH="1" flipV="1">
            <a:off x="2280435" y="872271"/>
            <a:ext cx="1561020" cy="3203881"/>
          </a:xfrm>
          <a:prstGeom prst="curvedConnector2">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12" name="Connector: Curved 11">
            <a:extLst>
              <a:ext uri="{FF2B5EF4-FFF2-40B4-BE49-F238E27FC236}">
                <a16:creationId xmlns:a16="http://schemas.microsoft.com/office/drawing/2014/main" id="{D3BDA24A-DE36-4826-A1AF-F0638AB4726F}"/>
              </a:ext>
            </a:extLst>
          </p:cNvPr>
          <p:cNvCxnSpPr>
            <a:cxnSpLocks/>
            <a:stCxn id="9" idx="6"/>
            <a:endCxn id="6" idx="0"/>
          </p:cNvCxnSpPr>
          <p:nvPr/>
        </p:nvCxnSpPr>
        <p:spPr>
          <a:xfrm>
            <a:off x="6812924" y="1693701"/>
            <a:ext cx="3360497" cy="1550633"/>
          </a:xfrm>
          <a:prstGeom prst="curvedConnector2">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13" name="Connector: Curved 12">
            <a:extLst>
              <a:ext uri="{FF2B5EF4-FFF2-40B4-BE49-F238E27FC236}">
                <a16:creationId xmlns:a16="http://schemas.microsoft.com/office/drawing/2014/main" id="{7684AA21-4508-4F5A-8C7A-ADED339B2401}"/>
              </a:ext>
            </a:extLst>
          </p:cNvPr>
          <p:cNvCxnSpPr>
            <a:cxnSpLocks/>
            <a:stCxn id="6" idx="2"/>
            <a:endCxn id="8" idx="6"/>
          </p:cNvCxnSpPr>
          <p:nvPr/>
        </p:nvCxnSpPr>
        <p:spPr>
          <a:xfrm rot="5400000">
            <a:off x="7516960" y="3050155"/>
            <a:ext cx="2092951" cy="3219972"/>
          </a:xfrm>
          <a:prstGeom prst="curvedConnector2">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14" name="Connector: Curved 13">
            <a:extLst>
              <a:ext uri="{FF2B5EF4-FFF2-40B4-BE49-F238E27FC236}">
                <a16:creationId xmlns:a16="http://schemas.microsoft.com/office/drawing/2014/main" id="{D8720C48-58E8-4F4F-BAA6-7268033E4403}"/>
              </a:ext>
            </a:extLst>
          </p:cNvPr>
          <p:cNvCxnSpPr>
            <a:cxnSpLocks/>
            <a:stCxn id="8" idx="2"/>
            <a:endCxn id="4" idx="2"/>
          </p:cNvCxnSpPr>
          <p:nvPr/>
        </p:nvCxnSpPr>
        <p:spPr>
          <a:xfrm rot="10800000">
            <a:off x="1459005" y="3624053"/>
            <a:ext cx="3095962" cy="2082564"/>
          </a:xfrm>
          <a:prstGeom prst="curvedConnector2">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15" name="Connector: Curved 14">
            <a:extLst>
              <a:ext uri="{FF2B5EF4-FFF2-40B4-BE49-F238E27FC236}">
                <a16:creationId xmlns:a16="http://schemas.microsoft.com/office/drawing/2014/main" id="{6106D9EB-DAD8-4187-8C9D-C1933A9EC3DF}"/>
              </a:ext>
            </a:extLst>
          </p:cNvPr>
          <p:cNvCxnSpPr>
            <a:cxnSpLocks/>
          </p:cNvCxnSpPr>
          <p:nvPr/>
        </p:nvCxnSpPr>
        <p:spPr>
          <a:xfrm rot="10800000">
            <a:off x="2234812" y="3438056"/>
            <a:ext cx="2704010" cy="10385"/>
          </a:xfrm>
          <a:prstGeom prst="curvedConnector3">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2FA7A1FA-CD43-4273-B66E-75A5FFFD89D4}"/>
              </a:ext>
            </a:extLst>
          </p:cNvPr>
          <p:cNvCxnSpPr>
            <a:cxnSpLocks/>
            <a:stCxn id="6" idx="1"/>
            <a:endCxn id="7" idx="3"/>
          </p:cNvCxnSpPr>
          <p:nvPr/>
        </p:nvCxnSpPr>
        <p:spPr>
          <a:xfrm flipH="1">
            <a:off x="6569594" y="3429000"/>
            <a:ext cx="2830099" cy="103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Connector: Curved 16">
            <a:extLst>
              <a:ext uri="{FF2B5EF4-FFF2-40B4-BE49-F238E27FC236}">
                <a16:creationId xmlns:a16="http://schemas.microsoft.com/office/drawing/2014/main" id="{83188C50-057A-473D-9B7F-402DB67716F9}"/>
              </a:ext>
            </a:extLst>
          </p:cNvPr>
          <p:cNvCxnSpPr>
            <a:cxnSpLocks/>
          </p:cNvCxnSpPr>
          <p:nvPr/>
        </p:nvCxnSpPr>
        <p:spPr>
          <a:xfrm rot="10800000" flipV="1">
            <a:off x="6544957" y="6273517"/>
            <a:ext cx="3075596" cy="42761"/>
          </a:xfrm>
          <a:prstGeom prst="curvedConnector4">
            <a:avLst>
              <a:gd name="adj1" fmla="val 48578"/>
              <a:gd name="adj2" fmla="val 410764"/>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8" name="TextBox 17">
            <a:extLst>
              <a:ext uri="{FF2B5EF4-FFF2-40B4-BE49-F238E27FC236}">
                <a16:creationId xmlns:a16="http://schemas.microsoft.com/office/drawing/2014/main" id="{CAC41643-EC7B-4B5F-B239-25A82C084C82}"/>
              </a:ext>
            </a:extLst>
          </p:cNvPr>
          <p:cNvSpPr txBox="1"/>
          <p:nvPr/>
        </p:nvSpPr>
        <p:spPr>
          <a:xfrm>
            <a:off x="7786659" y="5835042"/>
            <a:ext cx="1492716" cy="369332"/>
          </a:xfrm>
          <a:prstGeom prst="rect">
            <a:avLst/>
          </a:prstGeom>
          <a:noFill/>
        </p:spPr>
        <p:txBody>
          <a:bodyPr wrap="none" rtlCol="0">
            <a:spAutoFit/>
          </a:bodyPr>
          <a:lstStyle/>
          <a:p>
            <a:r>
              <a:rPr lang="en-GB" dirty="0">
                <a:solidFill>
                  <a:srgbClr val="FF0000"/>
                </a:solidFill>
              </a:rPr>
              <a:t>Capital flows</a:t>
            </a:r>
            <a:endParaRPr lang="en-AU" dirty="0">
              <a:solidFill>
                <a:srgbClr val="FF0000"/>
              </a:solidFill>
            </a:endParaRPr>
          </a:p>
        </p:txBody>
      </p:sp>
      <p:cxnSp>
        <p:nvCxnSpPr>
          <p:cNvPr id="19" name="Straight Arrow Connector 18">
            <a:extLst>
              <a:ext uri="{FF2B5EF4-FFF2-40B4-BE49-F238E27FC236}">
                <a16:creationId xmlns:a16="http://schemas.microsoft.com/office/drawing/2014/main" id="{56A2B6B0-66DB-476C-B8BA-F9D1504BEF8B}"/>
              </a:ext>
            </a:extLst>
          </p:cNvPr>
          <p:cNvCxnSpPr>
            <a:cxnSpLocks/>
            <a:stCxn id="9" idx="4"/>
            <a:endCxn id="7" idx="0"/>
          </p:cNvCxnSpPr>
          <p:nvPr/>
        </p:nvCxnSpPr>
        <p:spPr>
          <a:xfrm>
            <a:off x="5737905" y="2342889"/>
            <a:ext cx="16303" cy="91183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62B09694-BDA3-48C5-BB4B-8ECC637527E9}"/>
              </a:ext>
            </a:extLst>
          </p:cNvPr>
          <p:cNvCxnSpPr>
            <a:cxnSpLocks/>
            <a:stCxn id="7" idx="2"/>
            <a:endCxn id="8" idx="0"/>
          </p:cNvCxnSpPr>
          <p:nvPr/>
        </p:nvCxnSpPr>
        <p:spPr>
          <a:xfrm>
            <a:off x="5754208" y="3624053"/>
            <a:ext cx="0" cy="1238619"/>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3B531DE2-BD06-40E8-A8A5-1BFD2CB2973D}"/>
                  </a:ext>
                </a:extLst>
              </p:cNvPr>
              <p:cNvSpPr txBox="1"/>
              <p:nvPr/>
            </p:nvSpPr>
            <p:spPr>
              <a:xfrm>
                <a:off x="3794404" y="2377461"/>
                <a:ext cx="1776897" cy="669992"/>
              </a:xfrm>
              <a:prstGeom prst="rect">
                <a:avLst/>
              </a:prstGeom>
              <a:noFill/>
            </p:spPr>
            <p:txBody>
              <a:bodyPr wrap="none" rtlCol="0">
                <a:spAutoFit/>
              </a:bodyPr>
              <a:lstStyle/>
              <a:p>
                <a:r>
                  <a:rPr lang="en-GB" dirty="0"/>
                  <a:t>Consumption tax</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𝑇</m:t>
                      </m:r>
                      <m:d>
                        <m:dPr>
                          <m:ctrlPr>
                            <a:rPr lang="en-AU" b="0" i="1" smtClean="0">
                              <a:latin typeface="Cambria Math" panose="02040503050406030204" pitchFamily="18" charset="0"/>
                            </a:rPr>
                          </m:ctrlPr>
                        </m:dPr>
                        <m:e>
                          <m:r>
                            <a:rPr lang="en-AU" b="0" i="1" smtClean="0">
                              <a:latin typeface="Cambria Math" panose="02040503050406030204" pitchFamily="18" charset="0"/>
                            </a:rPr>
                            <m:t>𝑐</m:t>
                          </m:r>
                        </m:e>
                      </m:d>
                      <m:r>
                        <a:rPr lang="en-AU" b="0" i="1" smtClean="0">
                          <a:latin typeface="Cambria Math" panose="02040503050406030204" pitchFamily="18" charset="0"/>
                        </a:rPr>
                        <m:t>=</m:t>
                      </m:r>
                      <m:sSup>
                        <m:sSupPr>
                          <m:ctrlPr>
                            <a:rPr lang="en-AU" b="0" i="1" smtClean="0">
                              <a:solidFill>
                                <a:srgbClr val="CC0000"/>
                              </a:solidFill>
                              <a:latin typeface="Cambria Math" panose="02040503050406030204" pitchFamily="18" charset="0"/>
                            </a:rPr>
                          </m:ctrlPr>
                        </m:sSupPr>
                        <m:e>
                          <m:r>
                            <a:rPr lang="en-AU" b="0" i="1" smtClean="0">
                              <a:solidFill>
                                <a:srgbClr val="CC0000"/>
                              </a:solidFill>
                              <a:latin typeface="Cambria Math" panose="02040503050406030204" pitchFamily="18" charset="0"/>
                            </a:rPr>
                            <m:t>𝜏</m:t>
                          </m:r>
                        </m:e>
                        <m:sup>
                          <m:r>
                            <a:rPr lang="en-AU" b="0" i="1" smtClean="0">
                              <a:solidFill>
                                <a:srgbClr val="CC0000"/>
                              </a:solidFill>
                              <a:latin typeface="Cambria Math" panose="02040503050406030204" pitchFamily="18" charset="0"/>
                            </a:rPr>
                            <m:t>𝑐</m:t>
                          </m:r>
                        </m:sup>
                      </m:sSup>
                      <m:r>
                        <a:rPr lang="en-AU" b="0" i="1" smtClean="0">
                          <a:solidFill>
                            <a:schemeClr val="tx1"/>
                          </a:solidFill>
                          <a:latin typeface="Cambria Math" panose="02040503050406030204" pitchFamily="18" charset="0"/>
                        </a:rPr>
                        <m:t>𝐶</m:t>
                      </m:r>
                    </m:oMath>
                  </m:oMathPara>
                </a14:m>
                <a:endParaRPr lang="en-AU" dirty="0"/>
              </a:p>
            </p:txBody>
          </p:sp>
        </mc:Choice>
        <mc:Fallback xmlns="">
          <p:sp>
            <p:nvSpPr>
              <p:cNvPr id="21" name="TextBox 20">
                <a:extLst>
                  <a:ext uri="{FF2B5EF4-FFF2-40B4-BE49-F238E27FC236}">
                    <a16:creationId xmlns:a16="http://schemas.microsoft.com/office/drawing/2014/main" id="{3B531DE2-BD06-40E8-A8A5-1BFD2CB2973D}"/>
                  </a:ext>
                </a:extLst>
              </p:cNvPr>
              <p:cNvSpPr txBox="1">
                <a:spLocks noRot="1" noChangeAspect="1" noMove="1" noResize="1" noEditPoints="1" noAdjustHandles="1" noChangeArrowheads="1" noChangeShapeType="1" noTextEdit="1"/>
              </p:cNvSpPr>
              <p:nvPr/>
            </p:nvSpPr>
            <p:spPr>
              <a:xfrm>
                <a:off x="3794404" y="2377461"/>
                <a:ext cx="1776897" cy="669992"/>
              </a:xfrm>
              <a:prstGeom prst="rect">
                <a:avLst/>
              </a:prstGeom>
              <a:blipFill>
                <a:blip r:embed="rId3"/>
                <a:stretch>
                  <a:fillRect l="-2740" t="-4545" r="-958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979980E-BEA0-4C52-96E8-0203BF272B93}"/>
                  </a:ext>
                </a:extLst>
              </p:cNvPr>
              <p:cNvSpPr txBox="1"/>
              <p:nvPr/>
            </p:nvSpPr>
            <p:spPr>
              <a:xfrm>
                <a:off x="2473915" y="3410349"/>
                <a:ext cx="2208938" cy="671594"/>
              </a:xfrm>
              <a:prstGeom prst="rect">
                <a:avLst/>
              </a:prstGeom>
              <a:noFill/>
            </p:spPr>
            <p:txBody>
              <a:bodyPr wrap="none" rtlCol="0">
                <a:spAutoFit/>
              </a:bodyPr>
              <a:lstStyle/>
              <a:p>
                <a:r>
                  <a:rPr lang="en-GB" dirty="0"/>
                  <a:t>Personal income tax</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𝑇</m:t>
                      </m:r>
                      <m:d>
                        <m:dPr>
                          <m:ctrlPr>
                            <a:rPr lang="en-GB" b="0" i="1" smtClean="0">
                              <a:latin typeface="Cambria Math" panose="02040503050406030204" pitchFamily="18" charset="0"/>
                            </a:rPr>
                          </m:ctrlPr>
                        </m:dPr>
                        <m:e>
                          <m:r>
                            <a:rPr lang="en-GB" b="0" i="1" smtClean="0">
                              <a:latin typeface="Cambria Math" panose="02040503050406030204" pitchFamily="18" charset="0"/>
                            </a:rPr>
                            <m:t>𝑦</m:t>
                          </m:r>
                        </m:e>
                      </m:d>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m:t>
                      </m:r>
                      <m:r>
                        <a:rPr lang="en-AU" b="0" i="1" smtClean="0">
                          <a:solidFill>
                            <a:srgbClr val="CC0000"/>
                          </a:solidFill>
                          <a:latin typeface="Cambria Math" panose="02040503050406030204" pitchFamily="18" charset="0"/>
                        </a:rPr>
                        <m:t>𝜆</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1−</m:t>
                          </m:r>
                          <m:sSup>
                            <m:sSupPr>
                              <m:ctrlPr>
                                <a:rPr lang="en-AU" b="0" i="1" smtClean="0">
                                  <a:solidFill>
                                    <a:srgbClr val="CC0000"/>
                                  </a:solidFill>
                                  <a:latin typeface="Cambria Math" panose="02040503050406030204" pitchFamily="18" charset="0"/>
                                </a:rPr>
                              </m:ctrlPr>
                            </m:sSupPr>
                            <m:e>
                              <m:r>
                                <a:rPr lang="en-AU" b="0" i="1" smtClean="0">
                                  <a:solidFill>
                                    <a:srgbClr val="CC0000"/>
                                  </a:solidFill>
                                  <a:latin typeface="Cambria Math" panose="02040503050406030204" pitchFamily="18" charset="0"/>
                                </a:rPr>
                                <m:t>𝜏</m:t>
                              </m:r>
                            </m:e>
                            <m:sup>
                              <m:r>
                                <a:rPr lang="en-AU" b="0" i="1" smtClean="0">
                                  <a:solidFill>
                                    <a:srgbClr val="CC0000"/>
                                  </a:solidFill>
                                  <a:latin typeface="Cambria Math" panose="02040503050406030204" pitchFamily="18" charset="0"/>
                                </a:rPr>
                                <m:t>𝑦</m:t>
                              </m:r>
                            </m:sup>
                          </m:sSup>
                        </m:sup>
                      </m:sSup>
                    </m:oMath>
                  </m:oMathPara>
                </a14:m>
                <a:endParaRPr lang="en-AU" dirty="0"/>
              </a:p>
            </p:txBody>
          </p:sp>
        </mc:Choice>
        <mc:Fallback xmlns="">
          <p:sp>
            <p:nvSpPr>
              <p:cNvPr id="22" name="TextBox 21">
                <a:extLst>
                  <a:ext uri="{FF2B5EF4-FFF2-40B4-BE49-F238E27FC236}">
                    <a16:creationId xmlns:a16="http://schemas.microsoft.com/office/drawing/2014/main" id="{6979980E-BEA0-4C52-96E8-0203BF272B93}"/>
                  </a:ext>
                </a:extLst>
              </p:cNvPr>
              <p:cNvSpPr txBox="1">
                <a:spLocks noRot="1" noChangeAspect="1" noMove="1" noResize="1" noEditPoints="1" noAdjustHandles="1" noChangeArrowheads="1" noChangeShapeType="1" noTextEdit="1"/>
              </p:cNvSpPr>
              <p:nvPr/>
            </p:nvSpPr>
            <p:spPr>
              <a:xfrm>
                <a:off x="2473915" y="3410349"/>
                <a:ext cx="2208938" cy="671594"/>
              </a:xfrm>
              <a:prstGeom prst="rect">
                <a:avLst/>
              </a:prstGeom>
              <a:blipFill>
                <a:blip r:embed="rId4"/>
                <a:stretch>
                  <a:fillRect l="-2486" t="-4505" r="-4420" b="-450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9E0A51A-DDC9-42D0-8C4D-4B5924D813A1}"/>
                  </a:ext>
                </a:extLst>
              </p:cNvPr>
              <p:cNvSpPr txBox="1"/>
              <p:nvPr/>
            </p:nvSpPr>
            <p:spPr>
              <a:xfrm>
                <a:off x="6798032" y="3410349"/>
                <a:ext cx="2148409" cy="653962"/>
              </a:xfrm>
              <a:prstGeom prst="rect">
                <a:avLst/>
              </a:prstGeom>
              <a:noFill/>
            </p:spPr>
            <p:txBody>
              <a:bodyPr wrap="none" rtlCol="0">
                <a:spAutoFit/>
              </a:bodyPr>
              <a:lstStyle/>
              <a:p>
                <a:r>
                  <a:rPr lang="en-GB" dirty="0"/>
                  <a:t>Company income tax</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𝑇</m:t>
                      </m:r>
                      <m:d>
                        <m:dPr>
                          <m:ctrlPr>
                            <a:rPr lang="en-AU" b="0" i="1" smtClean="0">
                              <a:latin typeface="Cambria Math" panose="02040503050406030204" pitchFamily="18" charset="0"/>
                            </a:rPr>
                          </m:ctrlPr>
                        </m:dPr>
                        <m:e>
                          <m:r>
                            <a:rPr lang="en-AU" b="0" i="1" smtClean="0">
                              <a:latin typeface="Cambria Math" panose="02040503050406030204" pitchFamily="18" charset="0"/>
                            </a:rPr>
                            <m:t>𝑓</m:t>
                          </m:r>
                        </m:e>
                      </m:d>
                      <m:r>
                        <a:rPr lang="en-AU" b="0" i="1" smtClean="0">
                          <a:latin typeface="Cambria Math" panose="02040503050406030204" pitchFamily="18" charset="0"/>
                        </a:rPr>
                        <m:t>=</m:t>
                      </m:r>
                      <m:sSup>
                        <m:sSupPr>
                          <m:ctrlPr>
                            <a:rPr lang="en-AU" b="0" i="1" smtClean="0">
                              <a:solidFill>
                                <a:srgbClr val="CC0000"/>
                              </a:solidFill>
                              <a:latin typeface="Cambria Math" panose="02040503050406030204" pitchFamily="18" charset="0"/>
                            </a:rPr>
                          </m:ctrlPr>
                        </m:sSupPr>
                        <m:e>
                          <m:r>
                            <a:rPr lang="en-AU" b="0" i="1" smtClean="0">
                              <a:solidFill>
                                <a:srgbClr val="CC0000"/>
                              </a:solidFill>
                              <a:latin typeface="Cambria Math" panose="02040503050406030204" pitchFamily="18" charset="0"/>
                            </a:rPr>
                            <m:t>𝜏</m:t>
                          </m:r>
                        </m:e>
                        <m:sup>
                          <m:r>
                            <a:rPr lang="en-AU" b="0" i="1" smtClean="0">
                              <a:solidFill>
                                <a:srgbClr val="CC0000"/>
                              </a:solidFill>
                              <a:latin typeface="Cambria Math" panose="02040503050406030204" pitchFamily="18" charset="0"/>
                            </a:rPr>
                            <m:t>𝑓</m:t>
                          </m:r>
                        </m:sup>
                      </m:sSup>
                      <m:r>
                        <a:rPr lang="en-AU" b="0" i="1" smtClean="0">
                          <a:latin typeface="Cambria Math" panose="02040503050406030204" pitchFamily="18" charset="0"/>
                        </a:rPr>
                        <m:t>𝑃𝑟𝑜𝑓𝑖𝑡</m:t>
                      </m:r>
                    </m:oMath>
                  </m:oMathPara>
                </a14:m>
                <a:endParaRPr lang="en-AU" dirty="0"/>
              </a:p>
            </p:txBody>
          </p:sp>
        </mc:Choice>
        <mc:Fallback xmlns="">
          <p:sp>
            <p:nvSpPr>
              <p:cNvPr id="23" name="TextBox 22">
                <a:extLst>
                  <a:ext uri="{FF2B5EF4-FFF2-40B4-BE49-F238E27FC236}">
                    <a16:creationId xmlns:a16="http://schemas.microsoft.com/office/drawing/2014/main" id="{C9E0A51A-DDC9-42D0-8C4D-4B5924D813A1}"/>
                  </a:ext>
                </a:extLst>
              </p:cNvPr>
              <p:cNvSpPr txBox="1">
                <a:spLocks noRot="1" noChangeAspect="1" noMove="1" noResize="1" noEditPoints="1" noAdjustHandles="1" noChangeArrowheads="1" noChangeShapeType="1" noTextEdit="1"/>
              </p:cNvSpPr>
              <p:nvPr/>
            </p:nvSpPr>
            <p:spPr>
              <a:xfrm>
                <a:off x="6798032" y="3410349"/>
                <a:ext cx="2148409" cy="653962"/>
              </a:xfrm>
              <a:prstGeom prst="rect">
                <a:avLst/>
              </a:prstGeom>
              <a:blipFill>
                <a:blip r:embed="rId5"/>
                <a:stretch>
                  <a:fillRect l="-2266" t="-3704" r="-13881" b="-7407"/>
                </a:stretch>
              </a:blipFill>
            </p:spPr>
            <p:txBody>
              <a:bodyPr/>
              <a:lstStyle/>
              <a:p>
                <a:r>
                  <a:rPr lang="en-AU">
                    <a:noFill/>
                  </a:rPr>
                  <a:t> </a:t>
                </a:r>
              </a:p>
            </p:txBody>
          </p:sp>
        </mc:Fallback>
      </mc:AlternateContent>
      <p:sp>
        <p:nvSpPr>
          <p:cNvPr id="3" name="TextBox 2"/>
          <p:cNvSpPr txBox="1"/>
          <p:nvPr/>
        </p:nvSpPr>
        <p:spPr>
          <a:xfrm>
            <a:off x="400288" y="1843476"/>
            <a:ext cx="1763288" cy="1323439"/>
          </a:xfrm>
          <a:prstGeom prst="rect">
            <a:avLst/>
          </a:prstGeom>
          <a:noFill/>
        </p:spPr>
        <p:txBody>
          <a:bodyPr wrap="square" rtlCol="0">
            <a:spAutoFit/>
          </a:bodyPr>
          <a:lstStyle/>
          <a:p>
            <a:r>
              <a:rPr lang="en-AU" sz="1600" dirty="0"/>
              <a:t>OLG, </a:t>
            </a:r>
          </a:p>
          <a:p>
            <a:r>
              <a:rPr lang="en-AU" sz="1600" dirty="0"/>
              <a:t>Hetero. skill,</a:t>
            </a:r>
          </a:p>
          <a:p>
            <a:r>
              <a:rPr lang="en-AU" sz="1600" dirty="0"/>
              <a:t>Labour productivity shocks</a:t>
            </a:r>
          </a:p>
        </p:txBody>
      </p:sp>
      <mc:AlternateContent xmlns:mc="http://schemas.openxmlformats.org/markup-compatibility/2006" xmlns:a14="http://schemas.microsoft.com/office/drawing/2010/main">
        <mc:Choice Requires="a14">
          <p:sp>
            <p:nvSpPr>
              <p:cNvPr id="5" name="TextBox 4"/>
              <p:cNvSpPr txBox="1"/>
              <p:nvPr/>
            </p:nvSpPr>
            <p:spPr>
              <a:xfrm>
                <a:off x="2049784" y="1527358"/>
                <a:ext cx="1389163" cy="3916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solidFill>
                                <a:srgbClr val="7030A0"/>
                              </a:solidFill>
                              <a:latin typeface="Cambria Math" panose="02040503050406030204" pitchFamily="18" charset="0"/>
                            </a:rPr>
                            <m:t>𝑐</m:t>
                          </m:r>
                        </m:e>
                        <m:sub>
                          <m:r>
                            <a:rPr lang="en-AU" b="0" i="1" smtClean="0">
                              <a:latin typeface="Cambria Math" panose="02040503050406030204" pitchFamily="18" charset="0"/>
                            </a:rPr>
                            <m:t>𝑗</m:t>
                          </m:r>
                        </m:sub>
                      </m:sSub>
                      <m:r>
                        <a:rPr lang="en-AU" b="0" i="1" smtClean="0">
                          <a:latin typeface="Cambria Math" panose="02040503050406030204" pitchFamily="18" charset="0"/>
                        </a:rPr>
                        <m:t> </m:t>
                      </m:r>
                      <m:r>
                        <a:rPr lang="en-AU" b="0" i="1" smtClean="0">
                          <a:solidFill>
                            <a:srgbClr val="7030A0"/>
                          </a:solidFill>
                          <a:latin typeface="Cambria Math" panose="02040503050406030204" pitchFamily="18" charset="0"/>
                        </a:rPr>
                        <m:t>𝑐𝑜𝑛𝑠𝑢𝑚𝑒</m:t>
                      </m:r>
                    </m:oMath>
                  </m:oMathPara>
                </a14:m>
                <a:endParaRPr lang="en-AU" dirty="0">
                  <a:solidFill>
                    <a:srgbClr val="7030A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049784" y="1527358"/>
                <a:ext cx="1389163" cy="391646"/>
              </a:xfrm>
              <a:prstGeom prst="rect">
                <a:avLst/>
              </a:prstGeom>
              <a:blipFill>
                <a:blip r:embed="rId6"/>
                <a:stretch>
                  <a:fillRect b="-781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25070" y="4627230"/>
                <a:ext cx="1592615" cy="4113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AU" i="1" smtClean="0">
                              <a:solidFill>
                                <a:srgbClr val="7030A0"/>
                              </a:solidFill>
                              <a:latin typeface="Cambria Math" panose="02040503050406030204" pitchFamily="18" charset="0"/>
                            </a:rPr>
                          </m:ctrlPr>
                        </m:dPr>
                        <m:e>
                          <m:r>
                            <a:rPr lang="en-AU" i="1">
                              <a:solidFill>
                                <a:srgbClr val="7030A0"/>
                              </a:solidFill>
                              <a:latin typeface="Cambria Math" panose="02040503050406030204" pitchFamily="18" charset="0"/>
                            </a:rPr>
                            <m:t>1−</m:t>
                          </m:r>
                          <m:sSub>
                            <m:sSubPr>
                              <m:ctrlPr>
                                <a:rPr lang="en-AU" i="1">
                                  <a:solidFill>
                                    <a:srgbClr val="7030A0"/>
                                  </a:solidFill>
                                  <a:latin typeface="Cambria Math" panose="02040503050406030204" pitchFamily="18" charset="0"/>
                                </a:rPr>
                              </m:ctrlPr>
                            </m:sSubPr>
                            <m:e>
                              <m:r>
                                <a:rPr lang="en-AU" i="1">
                                  <a:solidFill>
                                    <a:srgbClr val="7030A0"/>
                                  </a:solidFill>
                                  <a:latin typeface="Cambria Math" panose="02040503050406030204" pitchFamily="18" charset="0"/>
                                </a:rPr>
                                <m:t>𝑙</m:t>
                              </m:r>
                            </m:e>
                            <m:sub>
                              <m:r>
                                <a:rPr lang="en-AU" i="1">
                                  <a:solidFill>
                                    <a:srgbClr val="7030A0"/>
                                  </a:solidFill>
                                  <a:latin typeface="Cambria Math" panose="02040503050406030204" pitchFamily="18" charset="0"/>
                                </a:rPr>
                                <m:t>𝑗</m:t>
                              </m:r>
                            </m:sub>
                          </m:sSub>
                        </m:e>
                      </m:d>
                      <m:r>
                        <a:rPr lang="en-AU" b="0" i="1" smtClean="0">
                          <a:solidFill>
                            <a:srgbClr val="7030A0"/>
                          </a:solidFill>
                          <a:latin typeface="Cambria Math" panose="02040503050406030204" pitchFamily="18" charset="0"/>
                        </a:rPr>
                        <m:t> </m:t>
                      </m:r>
                      <m:r>
                        <a:rPr lang="en-AU" b="0" i="1" smtClean="0">
                          <a:solidFill>
                            <a:srgbClr val="7030A0"/>
                          </a:solidFill>
                          <a:latin typeface="Cambria Math" panose="02040503050406030204" pitchFamily="18" charset="0"/>
                        </a:rPr>
                        <m:t>𝑤𝑜𝑟𝑘</m:t>
                      </m:r>
                    </m:oMath>
                  </m:oMathPara>
                </a14:m>
                <a:endParaRPr lang="en-AU" dirty="0">
                  <a:solidFill>
                    <a:srgbClr val="7030A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625070" y="4627230"/>
                <a:ext cx="1592615" cy="411395"/>
              </a:xfrm>
              <a:prstGeom prst="rect">
                <a:avLst/>
              </a:prstGeom>
              <a:blipFill>
                <a:blip r:embed="rId7"/>
                <a:stretch>
                  <a:fillRect b="-735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820956" y="4956084"/>
                <a:ext cx="1200842" cy="3916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AU" b="0" i="1" smtClean="0">
                              <a:solidFill>
                                <a:srgbClr val="7030A0"/>
                              </a:solidFill>
                              <a:latin typeface="Cambria Math" panose="02040503050406030204" pitchFamily="18" charset="0"/>
                            </a:rPr>
                          </m:ctrlPr>
                        </m:sSubPr>
                        <m:e>
                          <m:r>
                            <a:rPr lang="en-AU" b="0" i="1" smtClean="0">
                              <a:solidFill>
                                <a:srgbClr val="7030A0"/>
                              </a:solidFill>
                              <a:latin typeface="Cambria Math" panose="02040503050406030204" pitchFamily="18" charset="0"/>
                            </a:rPr>
                            <m:t>𝑎</m:t>
                          </m:r>
                        </m:e>
                        <m:sub>
                          <m:r>
                            <a:rPr lang="en-AU" b="0" i="1" smtClean="0">
                              <a:solidFill>
                                <a:srgbClr val="7030A0"/>
                              </a:solidFill>
                              <a:latin typeface="Cambria Math" panose="02040503050406030204" pitchFamily="18" charset="0"/>
                            </a:rPr>
                            <m:t>𝑗</m:t>
                          </m:r>
                          <m:r>
                            <a:rPr lang="en-AU" b="0" i="1" smtClean="0">
                              <a:solidFill>
                                <a:srgbClr val="7030A0"/>
                              </a:solidFill>
                              <a:latin typeface="Cambria Math" panose="02040503050406030204" pitchFamily="18" charset="0"/>
                            </a:rPr>
                            <m:t>+1</m:t>
                          </m:r>
                        </m:sub>
                      </m:sSub>
                      <m:r>
                        <a:rPr lang="en-AU" b="0" i="1" smtClean="0">
                          <a:solidFill>
                            <a:srgbClr val="7030A0"/>
                          </a:solidFill>
                          <a:latin typeface="Cambria Math" panose="02040503050406030204" pitchFamily="18" charset="0"/>
                        </a:rPr>
                        <m:t> </m:t>
                      </m:r>
                      <m:r>
                        <a:rPr lang="en-AU" b="0" i="1" smtClean="0">
                          <a:solidFill>
                            <a:srgbClr val="7030A0"/>
                          </a:solidFill>
                          <a:latin typeface="Cambria Math" panose="02040503050406030204" pitchFamily="18" charset="0"/>
                        </a:rPr>
                        <m:t>𝑠𝑎𝑣𝑒</m:t>
                      </m:r>
                    </m:oMath>
                  </m:oMathPara>
                </a14:m>
                <a:endParaRPr lang="en-AU" dirty="0">
                  <a:solidFill>
                    <a:srgbClr val="7030A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820956" y="4956084"/>
                <a:ext cx="1200842" cy="391646"/>
              </a:xfrm>
              <a:prstGeom prst="rect">
                <a:avLst/>
              </a:prstGeom>
              <a:blipFill>
                <a:blip r:embed="rId8"/>
                <a:stretch>
                  <a:fillRect b="-9375"/>
                </a:stretch>
              </a:blipFill>
            </p:spPr>
            <p:txBody>
              <a:bodyPr/>
              <a:lstStyle/>
              <a:p>
                <a:r>
                  <a:rPr lang="en-AU">
                    <a:noFill/>
                  </a:rPr>
                  <a:t> </a:t>
                </a:r>
              </a:p>
            </p:txBody>
          </p:sp>
        </mc:Fallback>
      </mc:AlternateContent>
      <p:cxnSp>
        <p:nvCxnSpPr>
          <p:cNvPr id="27" name="Curved Connector 26"/>
          <p:cNvCxnSpPr/>
          <p:nvPr/>
        </p:nvCxnSpPr>
        <p:spPr>
          <a:xfrm flipV="1">
            <a:off x="1723292" y="4064311"/>
            <a:ext cx="1715655" cy="97431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962962" y="765127"/>
                <a:ext cx="2271776" cy="1207959"/>
              </a:xfrm>
              <a:prstGeom prst="rect">
                <a:avLst/>
              </a:prstGeom>
              <a:noFill/>
            </p:spPr>
            <p:txBody>
              <a:bodyPr wrap="none" rtlCol="0">
                <a:spAutoFit/>
              </a:bodyPr>
              <a:lstStyle/>
              <a:p>
                <a:r>
                  <a:rPr lang="en-AU" dirty="0">
                    <a:solidFill>
                      <a:srgbClr val="FF0000"/>
                    </a:solidFill>
                  </a:rPr>
                  <a:t>Tax parameters</a:t>
                </a:r>
              </a:p>
              <a:p>
                <a:pPr/>
                <a14:m>
                  <m:oMathPara xmlns:m="http://schemas.openxmlformats.org/officeDocument/2006/math">
                    <m:oMathParaPr>
                      <m:jc m:val="centerGroup"/>
                    </m:oMathParaPr>
                    <m:oMath xmlns:m="http://schemas.openxmlformats.org/officeDocument/2006/math">
                      <m:sSup>
                        <m:sSupPr>
                          <m:ctrlPr>
                            <a:rPr lang="en-AU" b="0" i="1" smtClean="0">
                              <a:solidFill>
                                <a:srgbClr val="FF0000"/>
                              </a:solidFill>
                              <a:latin typeface="Cambria Math" panose="02040503050406030204" pitchFamily="18" charset="0"/>
                            </a:rPr>
                          </m:ctrlPr>
                        </m:sSupPr>
                        <m:e>
                          <m:r>
                            <a:rPr lang="en-AU" b="0" i="1" smtClean="0">
                              <a:solidFill>
                                <a:srgbClr val="FF0000"/>
                              </a:solidFill>
                              <a:latin typeface="Cambria Math" panose="02040503050406030204" pitchFamily="18" charset="0"/>
                            </a:rPr>
                            <m:t>𝜏</m:t>
                          </m:r>
                        </m:e>
                        <m:sup>
                          <m:r>
                            <a:rPr lang="en-AU" b="0" i="1" smtClean="0">
                              <a:solidFill>
                                <a:srgbClr val="FF0000"/>
                              </a:solidFill>
                              <a:latin typeface="Cambria Math" panose="02040503050406030204" pitchFamily="18" charset="0"/>
                            </a:rPr>
                            <m:t>𝑐</m:t>
                          </m:r>
                        </m:sup>
                      </m:sSup>
                      <m:r>
                        <a:rPr lang="en-AU" b="0" i="0" smtClean="0">
                          <a:solidFill>
                            <a:srgbClr val="FF0000"/>
                          </a:solidFill>
                          <a:latin typeface="Cambria Math" panose="02040503050406030204" pitchFamily="18" charset="0"/>
                        </a:rPr>
                        <m:t>,</m:t>
                      </m:r>
                      <m:sSup>
                        <m:sSupPr>
                          <m:ctrlPr>
                            <a:rPr lang="en-AU" b="0" i="1" smtClean="0">
                              <a:solidFill>
                                <a:srgbClr val="FF0000"/>
                              </a:solidFill>
                              <a:latin typeface="Cambria Math" panose="02040503050406030204" pitchFamily="18" charset="0"/>
                            </a:rPr>
                          </m:ctrlPr>
                        </m:sSupPr>
                        <m:e>
                          <m:r>
                            <a:rPr lang="en-AU" b="0" i="1" smtClean="0">
                              <a:solidFill>
                                <a:srgbClr val="FF0000"/>
                              </a:solidFill>
                              <a:latin typeface="Cambria Math" panose="02040503050406030204" pitchFamily="18" charset="0"/>
                            </a:rPr>
                            <m:t>𝜏</m:t>
                          </m:r>
                        </m:e>
                        <m:sup>
                          <m:r>
                            <a:rPr lang="en-AU" b="0" i="1" smtClean="0">
                              <a:solidFill>
                                <a:srgbClr val="FF0000"/>
                              </a:solidFill>
                              <a:latin typeface="Cambria Math" panose="02040503050406030204" pitchFamily="18" charset="0"/>
                            </a:rPr>
                            <m:t>𝑓</m:t>
                          </m:r>
                        </m:sup>
                      </m:sSup>
                      <m:r>
                        <a:rPr lang="en-AU" b="0" i="1" smtClean="0">
                          <a:solidFill>
                            <a:srgbClr val="FF0000"/>
                          </a:solidFill>
                          <a:latin typeface="Cambria Math" panose="02040503050406030204" pitchFamily="18" charset="0"/>
                        </a:rPr>
                        <m:t>,</m:t>
                      </m:r>
                    </m:oMath>
                  </m:oMathPara>
                </a14:m>
                <a:endParaRPr lang="en-AU" b="0" dirty="0">
                  <a:solidFill>
                    <a:srgbClr val="FF0000"/>
                  </a:solidFill>
                </a:endParaRPr>
              </a:p>
              <a:p>
                <a14:m>
                  <m:oMath xmlns:m="http://schemas.openxmlformats.org/officeDocument/2006/math">
                    <m:r>
                      <a:rPr lang="en-AU" b="0" i="1" smtClean="0">
                        <a:solidFill>
                          <a:srgbClr val="FF0000"/>
                        </a:solidFill>
                        <a:latin typeface="Cambria Math" panose="02040503050406030204" pitchFamily="18" charset="0"/>
                      </a:rPr>
                      <m:t>𝜆</m:t>
                    </m:r>
                  </m:oMath>
                </a14:m>
                <a:r>
                  <a:rPr lang="en-AU" dirty="0">
                    <a:solidFill>
                      <a:srgbClr val="FF0000"/>
                    </a:solidFill>
                  </a:rPr>
                  <a:t> (income tax scale)</a:t>
                </a:r>
              </a:p>
              <a:p>
                <a14:m>
                  <m:oMath xmlns:m="http://schemas.openxmlformats.org/officeDocument/2006/math">
                    <m:r>
                      <a:rPr lang="en-AU" b="0" i="1" smtClean="0">
                        <a:solidFill>
                          <a:srgbClr val="FF0000"/>
                        </a:solidFill>
                        <a:latin typeface="Cambria Math" panose="02040503050406030204" pitchFamily="18" charset="0"/>
                      </a:rPr>
                      <m:t>𝜏</m:t>
                    </m:r>
                  </m:oMath>
                </a14:m>
                <a:r>
                  <a:rPr lang="en-AU" dirty="0">
                    <a:solidFill>
                      <a:srgbClr val="FF0000"/>
                    </a:solidFill>
                  </a:rPr>
                  <a:t> (progressivity)</a:t>
                </a:r>
              </a:p>
            </p:txBody>
          </p:sp>
        </mc:Choice>
        <mc:Fallback xmlns="">
          <p:sp>
            <p:nvSpPr>
              <p:cNvPr id="30" name="TextBox 29"/>
              <p:cNvSpPr txBox="1">
                <a:spLocks noRot="1" noChangeAspect="1" noMove="1" noResize="1" noEditPoints="1" noAdjustHandles="1" noChangeArrowheads="1" noChangeShapeType="1" noTextEdit="1"/>
              </p:cNvSpPr>
              <p:nvPr/>
            </p:nvSpPr>
            <p:spPr>
              <a:xfrm>
                <a:off x="8962962" y="765127"/>
                <a:ext cx="2271776" cy="1207959"/>
              </a:xfrm>
              <a:prstGeom prst="rect">
                <a:avLst/>
              </a:prstGeom>
              <a:blipFill>
                <a:blip r:embed="rId9"/>
                <a:stretch>
                  <a:fillRect l="-2145" t="-3030" r="-536" b="-7576"/>
                </a:stretch>
              </a:blipFill>
            </p:spPr>
            <p:txBody>
              <a:bodyPr/>
              <a:lstStyle/>
              <a:p>
                <a:r>
                  <a:rPr lang="en-AU">
                    <a:noFill/>
                  </a:rPr>
                  <a:t> </a:t>
                </a:r>
              </a:p>
            </p:txBody>
          </p:sp>
        </mc:Fallback>
      </mc:AlternateContent>
    </p:spTree>
    <p:extLst>
      <p:ext uri="{BB962C8B-B14F-4D97-AF65-F5344CB8AC3E}">
        <p14:creationId xmlns:p14="http://schemas.microsoft.com/office/powerpoint/2010/main" val="259959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8" grpId="0"/>
      <p:bldP spid="21" grpId="0"/>
      <p:bldP spid="22" grpId="0"/>
      <p:bldP spid="23" grpId="0"/>
      <p:bldP spid="3" grpId="0"/>
      <p:bldP spid="5" grpId="0"/>
      <p:bldP spid="24" grpId="0"/>
      <p:bldP spid="25"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Experiments</a:t>
            </a:r>
            <a:endParaRPr lang="en-AU" sz="2000" dirty="0">
              <a:solidFill>
                <a:srgbClr val="CC3300"/>
              </a:solidFill>
              <a:latin typeface="+mn-lt"/>
            </a:endParaRPr>
          </a:p>
        </p:txBody>
      </p:sp>
      <p:graphicFrame>
        <p:nvGraphicFramePr>
          <p:cNvPr id="3" name="Table 3">
            <a:extLst>
              <a:ext uri="{FF2B5EF4-FFF2-40B4-BE49-F238E27FC236}">
                <a16:creationId xmlns:a16="http://schemas.microsoft.com/office/drawing/2014/main" id="{0C4BC325-154A-4DAF-9406-A31B57C14C36}"/>
              </a:ext>
            </a:extLst>
          </p:cNvPr>
          <p:cNvGraphicFramePr>
            <a:graphicFrameLocks noGrp="1"/>
          </p:cNvGraphicFramePr>
          <p:nvPr>
            <p:ph idx="1"/>
            <p:extLst>
              <p:ext uri="{D42A27DB-BD31-4B8C-83A1-F6EECF244321}">
                <p14:modId xmlns:p14="http://schemas.microsoft.com/office/powerpoint/2010/main" val="3481038147"/>
              </p:ext>
            </p:extLst>
          </p:nvPr>
        </p:nvGraphicFramePr>
        <p:xfrm>
          <a:off x="2964550" y="1116875"/>
          <a:ext cx="6262900" cy="2773805"/>
        </p:xfrm>
        <a:graphic>
          <a:graphicData uri="http://schemas.openxmlformats.org/drawingml/2006/table">
            <a:tbl>
              <a:tblPr firstRow="1" bandRow="1">
                <a:tableStyleId>{5940675A-B579-460E-94D1-54222C63F5DA}</a:tableStyleId>
              </a:tblPr>
              <a:tblGrid>
                <a:gridCol w="923090">
                  <a:extLst>
                    <a:ext uri="{9D8B030D-6E8A-4147-A177-3AD203B41FA5}">
                      <a16:colId xmlns:a16="http://schemas.microsoft.com/office/drawing/2014/main" val="1700250832"/>
                    </a:ext>
                  </a:extLst>
                </a:gridCol>
                <a:gridCol w="2551067">
                  <a:extLst>
                    <a:ext uri="{9D8B030D-6E8A-4147-A177-3AD203B41FA5}">
                      <a16:colId xmlns:a16="http://schemas.microsoft.com/office/drawing/2014/main" val="3632356927"/>
                    </a:ext>
                  </a:extLst>
                </a:gridCol>
                <a:gridCol w="2788743">
                  <a:extLst>
                    <a:ext uri="{9D8B030D-6E8A-4147-A177-3AD203B41FA5}">
                      <a16:colId xmlns:a16="http://schemas.microsoft.com/office/drawing/2014/main" val="1449621013"/>
                    </a:ext>
                  </a:extLst>
                </a:gridCol>
              </a:tblGrid>
              <a:tr h="532542">
                <a:tc>
                  <a:txBody>
                    <a:bodyPr/>
                    <a:lstStyle/>
                    <a:p>
                      <a:pPr algn="ctr"/>
                      <a:endParaRPr lang="en-AU"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Tax parameters simulated</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647552471"/>
                  </a:ext>
                </a:extLst>
              </a:tr>
              <a:tr h="532542">
                <a:tc rowSpan="2">
                  <a:txBody>
                    <a:bodyPr/>
                    <a:lstStyle/>
                    <a:p>
                      <a:pPr algn="ctr"/>
                      <a:r>
                        <a:rPr lang="en-AU" dirty="0"/>
                        <a:t>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AU" dirty="0"/>
                        <a:t>Personal income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Progressivity</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29525299"/>
                  </a:ext>
                </a:extLst>
              </a:tr>
              <a:tr h="532542">
                <a:tc vMerge="1">
                  <a:txBody>
                    <a:bodyPr/>
                    <a:lstStyle/>
                    <a:p>
                      <a:endParaRPr lang="en-AU" dirty="0"/>
                    </a:p>
                  </a:txBody>
                  <a:tcPr/>
                </a:tc>
                <a:tc vMerge="1">
                  <a:txBody>
                    <a:bodyPr/>
                    <a:lstStyle/>
                    <a:p>
                      <a:endParaRPr lang="en-AU" dirty="0"/>
                    </a:p>
                  </a:txBody>
                  <a:tcPr/>
                </a:tc>
                <a:tc>
                  <a:txBody>
                    <a:bodyPr/>
                    <a:lstStyle/>
                    <a:p>
                      <a:pPr algn="ctr"/>
                      <a:r>
                        <a:rPr lang="en-AU" dirty="0"/>
                        <a:t>Average level of taxation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23039"/>
                  </a:ext>
                </a:extLst>
              </a:tr>
              <a:tr h="532542">
                <a:tc>
                  <a:txBody>
                    <a:bodyPr/>
                    <a:lstStyle/>
                    <a:p>
                      <a:pPr algn="ctr"/>
                      <a:r>
                        <a:rPr lang="en-AU" dirty="0"/>
                        <a:t>2</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dirty="0"/>
                        <a:t>Consumption tax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Tax rate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18007"/>
                  </a:ext>
                </a:extLst>
              </a:tr>
              <a:tr h="536099">
                <a:tc>
                  <a:txBody>
                    <a:bodyPr/>
                    <a:lstStyle/>
                    <a:p>
                      <a:pPr algn="ctr"/>
                      <a:r>
                        <a:rPr lang="en-AU" dirty="0"/>
                        <a:t>3</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dirty="0"/>
                        <a:t>Company income tax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Tax rate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3209714"/>
                  </a:ext>
                </a:extLst>
              </a:tr>
            </a:tbl>
          </a:graphicData>
        </a:graphic>
      </p:graphicFrame>
      <p:sp>
        <p:nvSpPr>
          <p:cNvPr id="4" name="TextBox 3">
            <a:extLst>
              <a:ext uri="{FF2B5EF4-FFF2-40B4-BE49-F238E27FC236}">
                <a16:creationId xmlns:a16="http://schemas.microsoft.com/office/drawing/2014/main" id="{26D50B39-6B2A-427F-84AB-21BD13D4C5FD}"/>
              </a:ext>
            </a:extLst>
          </p:cNvPr>
          <p:cNvSpPr txBox="1"/>
          <p:nvPr/>
        </p:nvSpPr>
        <p:spPr>
          <a:xfrm>
            <a:off x="1212206" y="3970062"/>
            <a:ext cx="8681864" cy="2538580"/>
          </a:xfrm>
          <a:prstGeom prst="rect">
            <a:avLst/>
          </a:prstGeom>
          <a:noFill/>
        </p:spPr>
        <p:txBody>
          <a:bodyPr wrap="none" rtlCol="0">
            <a:spAutoFit/>
          </a:bodyPr>
          <a:lstStyle/>
          <a:p>
            <a:pPr>
              <a:lnSpc>
                <a:spcPct val="150000"/>
              </a:lnSpc>
            </a:pPr>
            <a:r>
              <a:rPr lang="en-AU" dirty="0"/>
              <a:t>Scenarios: (*</a:t>
            </a:r>
            <a:r>
              <a:rPr lang="en-AU" u="sng" dirty="0"/>
              <a:t>main focus today</a:t>
            </a:r>
            <a:r>
              <a:rPr lang="en-AU" dirty="0"/>
              <a:t>)</a:t>
            </a:r>
          </a:p>
          <a:p>
            <a:pPr marL="285750" indent="-285750">
              <a:lnSpc>
                <a:spcPct val="150000"/>
              </a:lnSpc>
              <a:buFontTx/>
              <a:buChar char="-"/>
            </a:pPr>
            <a:r>
              <a:rPr lang="en-AU" u="sng" dirty="0"/>
              <a:t>Open economy</a:t>
            </a:r>
            <a:r>
              <a:rPr lang="en-AU" dirty="0"/>
              <a:t> (foreign capital flows)* vs Closed economy (no foreign capital)</a:t>
            </a:r>
          </a:p>
          <a:p>
            <a:pPr marL="285750" indent="-285750">
              <a:lnSpc>
                <a:spcPct val="150000"/>
              </a:lnSpc>
              <a:buFontTx/>
              <a:buChar char="-"/>
            </a:pPr>
            <a:r>
              <a:rPr lang="en-AU" dirty="0"/>
              <a:t>Budget balancing: (how additional revenue is used)</a:t>
            </a:r>
          </a:p>
          <a:p>
            <a:pPr marL="742950" lvl="1" indent="-285750">
              <a:lnSpc>
                <a:spcPct val="150000"/>
              </a:lnSpc>
              <a:buFontTx/>
              <a:buChar char="-"/>
            </a:pPr>
            <a:r>
              <a:rPr lang="en-AU" u="sng" dirty="0"/>
              <a:t>General government expenditure</a:t>
            </a:r>
            <a:r>
              <a:rPr lang="en-AU" dirty="0"/>
              <a:t>*</a:t>
            </a:r>
          </a:p>
          <a:p>
            <a:pPr marL="742950" lvl="1" indent="-285750">
              <a:lnSpc>
                <a:spcPct val="150000"/>
              </a:lnSpc>
              <a:buFontTx/>
              <a:buChar char="-"/>
            </a:pPr>
            <a:r>
              <a:rPr lang="en-AU" dirty="0"/>
              <a:t>Debt servicing</a:t>
            </a:r>
          </a:p>
          <a:p>
            <a:pPr marL="742950" lvl="1" indent="-285750">
              <a:lnSpc>
                <a:spcPct val="150000"/>
              </a:lnSpc>
              <a:buFontTx/>
              <a:buChar char="-"/>
            </a:pPr>
            <a:r>
              <a:rPr lang="en-AU" dirty="0"/>
              <a:t>Public transfer</a:t>
            </a:r>
          </a:p>
        </p:txBody>
      </p:sp>
    </p:spTree>
    <p:extLst>
      <p:ext uri="{BB962C8B-B14F-4D97-AF65-F5344CB8AC3E}">
        <p14:creationId xmlns:p14="http://schemas.microsoft.com/office/powerpoint/2010/main" val="428962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Results: key points</a:t>
            </a:r>
            <a:endParaRPr lang="en-AU" sz="2000" dirty="0">
              <a:solidFill>
                <a:srgbClr val="CC3300"/>
              </a:solidFill>
              <a:latin typeface="+mn-lt"/>
            </a:endParaRPr>
          </a:p>
        </p:txBody>
      </p:sp>
      <mc:AlternateContent xmlns:mc="http://schemas.openxmlformats.org/markup-compatibility/2006">
        <mc:Choice xmlns:a14="http://schemas.microsoft.com/office/drawing/2010/main" Requires="a14">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615587"/>
                <a:ext cx="11275869" cy="4415935"/>
              </a:xfrm>
            </p:spPr>
            <p:txBody>
              <a:bodyPr>
                <a:normAutofit/>
              </a:bodyPr>
              <a:lstStyle/>
              <a:p>
                <a:r>
                  <a:rPr lang="en-AU" sz="2400" dirty="0">
                    <a:solidFill>
                      <a:schemeClr val="tx1"/>
                    </a:solidFill>
                  </a:rPr>
                  <a:t>Immense capacity in Australia’s tax system</a:t>
                </a:r>
              </a:p>
              <a:p>
                <a:pPr lvl="1"/>
                <a:r>
                  <a:rPr lang="en-AU" sz="2400" dirty="0">
                    <a:solidFill>
                      <a:schemeClr val="tx1"/>
                    </a:solidFill>
                  </a:rPr>
                  <a:t>We are nowhere near the fiscal limit. (Left side of the Laffer curve)</a:t>
                </a:r>
              </a:p>
              <a:p>
                <a:endParaRPr lang="en-AU" sz="2400" dirty="0">
                  <a:solidFill>
                    <a:schemeClr val="tx1"/>
                  </a:solidFill>
                </a:endParaRPr>
              </a:p>
              <a:p>
                <a:r>
                  <a:rPr lang="en-AU" sz="2400" dirty="0">
                    <a:solidFill>
                      <a:schemeClr val="tx1"/>
                    </a:solidFill>
                  </a:rPr>
                  <a:t>General equilibrium effects matter significantly.</a:t>
                </a:r>
              </a:p>
              <a:p>
                <a:pPr lvl="1"/>
                <a14:m>
                  <m:oMathPara xmlns:m="http://schemas.openxmlformats.org/officeDocument/2006/math">
                    <m:oMathParaPr>
                      <m:jc m:val="centerGroup"/>
                    </m:oMathParaPr>
                    <m:oMath xmlns:m="http://schemas.openxmlformats.org/officeDocument/2006/math">
                      <m:r>
                        <a:rPr lang="en-AU" sz="2400" b="0" i="1" smtClean="0">
                          <a:solidFill>
                            <a:schemeClr val="tx1"/>
                          </a:solidFill>
                          <a:latin typeface="Cambria Math" panose="02040503050406030204" pitchFamily="18" charset="0"/>
                        </a:rPr>
                        <m:t>↑</m:t>
                      </m:r>
                      <m:r>
                        <m:rPr>
                          <m:sty m:val="p"/>
                        </m:rPr>
                        <a:rPr lang="en-AU" sz="2400" b="0" i="0" smtClean="0">
                          <a:solidFill>
                            <a:schemeClr val="tx1"/>
                          </a:solidFill>
                          <a:latin typeface="Cambria Math" panose="02040503050406030204" pitchFamily="18" charset="0"/>
                        </a:rPr>
                        <m:t>income</m:t>
                      </m:r>
                      <m:r>
                        <a:rPr lang="en-AU" sz="2400" b="0" i="0" smtClean="0">
                          <a:solidFill>
                            <a:schemeClr val="tx1"/>
                          </a:solidFill>
                          <a:latin typeface="Cambria Math" panose="02040503050406030204" pitchFamily="18" charset="0"/>
                        </a:rPr>
                        <m:t> </m:t>
                      </m:r>
                      <m:r>
                        <m:rPr>
                          <m:sty m:val="p"/>
                        </m:rPr>
                        <a:rPr lang="en-AU" sz="2400" b="0" i="0" smtClean="0">
                          <a:solidFill>
                            <a:schemeClr val="tx1"/>
                          </a:solidFill>
                          <a:latin typeface="Cambria Math" panose="02040503050406030204" pitchFamily="18" charset="0"/>
                        </a:rPr>
                        <m:t>tax</m:t>
                      </m:r>
                      <m:r>
                        <a:rPr lang="en-AU" sz="2400" i="1" smtClean="0">
                          <a:solidFill>
                            <a:schemeClr val="tx1"/>
                          </a:solidFill>
                          <a:latin typeface="Cambria Math" panose="02040503050406030204" pitchFamily="18" charset="0"/>
                          <a:ea typeface="Cambria Math" panose="02040503050406030204" pitchFamily="18" charset="0"/>
                        </a:rPr>
                        <m:t>⟹</m:t>
                      </m:r>
                      <m:r>
                        <a:rPr lang="en-AU" sz="2400" b="0" i="1" smtClean="0">
                          <a:solidFill>
                            <a:schemeClr val="tx1"/>
                          </a:solidFill>
                          <a:latin typeface="Cambria Math" panose="02040503050406030204" pitchFamily="18" charset="0"/>
                          <a:ea typeface="Cambria Math" panose="02040503050406030204" pitchFamily="18" charset="0"/>
                        </a:rPr>
                        <m:t>↓</m:t>
                      </m:r>
                      <m:d>
                        <m:dPr>
                          <m:ctrlPr>
                            <a:rPr lang="en-AU" sz="2400" b="0" i="1" smtClean="0">
                              <a:solidFill>
                                <a:schemeClr val="tx1"/>
                              </a:solidFill>
                              <a:latin typeface="Cambria Math" panose="02040503050406030204" pitchFamily="18" charset="0"/>
                              <a:ea typeface="Cambria Math" panose="02040503050406030204" pitchFamily="18" charset="0"/>
                            </a:rPr>
                          </m:ctrlPr>
                        </m:dPr>
                        <m:e>
                          <m:r>
                            <m:rPr>
                              <m:sty m:val="p"/>
                            </m:rPr>
                            <a:rPr lang="en-AU" sz="2400" b="0" i="0" smtClean="0">
                              <a:solidFill>
                                <a:schemeClr val="tx1"/>
                              </a:solidFill>
                              <a:latin typeface="Cambria Math" panose="02040503050406030204" pitchFamily="18" charset="0"/>
                              <a:ea typeface="Cambria Math" panose="02040503050406030204" pitchFamily="18" charset="0"/>
                            </a:rPr>
                            <m:t>consumption</m:t>
                          </m:r>
                          <m:r>
                            <a:rPr lang="en-AU" sz="2400" b="0" i="0" smtClean="0">
                              <a:solidFill>
                                <a:schemeClr val="tx1"/>
                              </a:solidFill>
                              <a:latin typeface="Cambria Math" panose="02040503050406030204" pitchFamily="18" charset="0"/>
                              <a:ea typeface="Cambria Math" panose="02040503050406030204" pitchFamily="18" charset="0"/>
                            </a:rPr>
                            <m:t> </m:t>
                          </m:r>
                          <m:r>
                            <m:rPr>
                              <m:sty m:val="p"/>
                            </m:rPr>
                            <a:rPr lang="en-AU" sz="2400" b="0" i="0" smtClean="0">
                              <a:solidFill>
                                <a:schemeClr val="tx1"/>
                              </a:solidFill>
                              <a:latin typeface="Cambria Math" panose="02040503050406030204" pitchFamily="18" charset="0"/>
                              <a:ea typeface="Cambria Math" panose="02040503050406030204" pitchFamily="18" charset="0"/>
                            </a:rPr>
                            <m:t>tax</m:t>
                          </m:r>
                          <m:r>
                            <a:rPr lang="en-AU" sz="2400" b="0" i="0" smtClean="0">
                              <a:solidFill>
                                <a:schemeClr val="tx1"/>
                              </a:solidFill>
                              <a:latin typeface="Cambria Math" panose="02040503050406030204" pitchFamily="18" charset="0"/>
                              <a:ea typeface="Cambria Math" panose="02040503050406030204" pitchFamily="18" charset="0"/>
                            </a:rPr>
                            <m:t>+</m:t>
                          </m:r>
                          <m:r>
                            <m:rPr>
                              <m:sty m:val="p"/>
                            </m:rPr>
                            <a:rPr lang="en-AU" sz="2400" b="0" i="0" smtClean="0">
                              <a:solidFill>
                                <a:schemeClr val="tx1"/>
                              </a:solidFill>
                              <a:latin typeface="Cambria Math" panose="02040503050406030204" pitchFamily="18" charset="0"/>
                              <a:ea typeface="Cambria Math" panose="02040503050406030204" pitchFamily="18" charset="0"/>
                            </a:rPr>
                            <m:t>company</m:t>
                          </m:r>
                          <m:r>
                            <a:rPr lang="en-AU" sz="2400" b="0" i="0" smtClean="0">
                              <a:solidFill>
                                <a:schemeClr val="tx1"/>
                              </a:solidFill>
                              <a:latin typeface="Cambria Math" panose="02040503050406030204" pitchFamily="18" charset="0"/>
                              <a:ea typeface="Cambria Math" panose="02040503050406030204" pitchFamily="18" charset="0"/>
                            </a:rPr>
                            <m:t> </m:t>
                          </m:r>
                          <m:r>
                            <m:rPr>
                              <m:sty m:val="p"/>
                            </m:rPr>
                            <a:rPr lang="en-AU" sz="2400" b="0" i="0" smtClean="0">
                              <a:solidFill>
                                <a:schemeClr val="tx1"/>
                              </a:solidFill>
                              <a:latin typeface="Cambria Math" panose="02040503050406030204" pitchFamily="18" charset="0"/>
                              <a:ea typeface="Cambria Math" panose="02040503050406030204" pitchFamily="18" charset="0"/>
                            </a:rPr>
                            <m:t>tax</m:t>
                          </m:r>
                        </m:e>
                      </m:d>
                    </m:oMath>
                  </m:oMathPara>
                </a14:m>
                <a:endParaRPr lang="en-AU" sz="2400" i="0" dirty="0">
                  <a:solidFill>
                    <a:schemeClr val="tx1"/>
                  </a:solidFill>
                </a:endParaRPr>
              </a:p>
              <a:p>
                <a:pPr lvl="1"/>
                <a:endParaRPr lang="en-AU" sz="2400" i="0" dirty="0">
                  <a:solidFill>
                    <a:schemeClr val="tx1"/>
                  </a:solidFill>
                </a:endParaRPr>
              </a:p>
              <a:p>
                <a:r>
                  <a:rPr lang="en-AU" sz="2400" dirty="0">
                    <a:solidFill>
                      <a:schemeClr val="tx1"/>
                    </a:solidFill>
                  </a:rPr>
                  <a:t>Foreign capital flows play a large role in revenue generation.</a:t>
                </a:r>
                <a:endParaRPr lang="en-AU" sz="2400" dirty="0"/>
              </a:p>
            </p:txBody>
          </p:sp>
        </mc:Choice>
        <mc:Fallback>
          <p:sp>
            <p:nvSpPr>
              <p:cNvPr id="5" name="Content Placeholder 2">
                <a:extLst>
                  <a:ext uri="{FF2B5EF4-FFF2-40B4-BE49-F238E27FC236}">
                    <a16:creationId xmlns:a16="http://schemas.microsoft.com/office/drawing/2014/main" id="{0836CDA7-6009-4FF5-A059-EAB3D27016A7}"/>
                  </a:ext>
                </a:extLst>
              </p:cNvPr>
              <p:cNvSpPr>
                <a:spLocks noGrp="1" noRot="1" noChangeAspect="1" noMove="1" noResize="1" noEditPoints="1" noAdjustHandles="1" noChangeArrowheads="1" noChangeShapeType="1" noTextEdit="1"/>
              </p:cNvSpPr>
              <p:nvPr>
                <p:ph idx="1"/>
              </p:nvPr>
            </p:nvSpPr>
            <p:spPr>
              <a:xfrm>
                <a:off x="254976" y="1615587"/>
                <a:ext cx="11275869" cy="4415935"/>
              </a:xfrm>
              <a:blipFill>
                <a:blip r:embed="rId2"/>
                <a:stretch>
                  <a:fillRect l="-757" b="-2486"/>
                </a:stretch>
              </a:blipFill>
            </p:spPr>
            <p:txBody>
              <a:bodyPr/>
              <a:lstStyle/>
              <a:p>
                <a:r>
                  <a:rPr lang="en-AU">
                    <a:noFill/>
                  </a:rPr>
                  <a:t> </a:t>
                </a:r>
              </a:p>
            </p:txBody>
          </p:sp>
        </mc:Fallback>
      </mc:AlternateContent>
    </p:spTree>
    <p:extLst>
      <p:ext uri="{BB962C8B-B14F-4D97-AF65-F5344CB8AC3E}">
        <p14:creationId xmlns:p14="http://schemas.microsoft.com/office/powerpoint/2010/main" val="526186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Results: which tax?</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57779"/>
            <a:ext cx="11275869" cy="4532293"/>
          </a:xfrm>
        </p:spPr>
        <p:txBody>
          <a:bodyPr>
            <a:normAutofit/>
          </a:bodyPr>
          <a:lstStyle/>
          <a:p>
            <a:pPr lvl="1"/>
            <a:endParaRPr lang="en-AU" sz="2400" dirty="0"/>
          </a:p>
          <a:p>
            <a:pPr lvl="1"/>
            <a:endParaRPr lang="en-AU" sz="2400" b="1" dirty="0"/>
          </a:p>
          <a:p>
            <a:pPr lvl="1"/>
            <a:endParaRPr lang="en-AU" sz="2400" dirty="0"/>
          </a:p>
          <a:p>
            <a:pPr marL="702900" indent="-342900">
              <a:buFont typeface="Arial" panose="020B0604020202020204" pitchFamily="34" charset="0"/>
              <a:buChar char="•"/>
            </a:pPr>
            <a:endParaRPr lang="en-AU" sz="2400" dirty="0"/>
          </a:p>
        </p:txBody>
      </p:sp>
      <p:graphicFrame>
        <p:nvGraphicFramePr>
          <p:cNvPr id="3" name="Table 2">
            <a:extLst>
              <a:ext uri="{FF2B5EF4-FFF2-40B4-BE49-F238E27FC236}">
                <a16:creationId xmlns:a16="http://schemas.microsoft.com/office/drawing/2014/main" id="{9AD1AC9B-CF9E-4180-935E-87BF189A5FBD}"/>
              </a:ext>
            </a:extLst>
          </p:cNvPr>
          <p:cNvGraphicFramePr>
            <a:graphicFrameLocks noGrp="1"/>
          </p:cNvGraphicFramePr>
          <p:nvPr>
            <p:extLst>
              <p:ext uri="{D42A27DB-BD31-4B8C-83A1-F6EECF244321}">
                <p14:modId xmlns:p14="http://schemas.microsoft.com/office/powerpoint/2010/main" val="1482480208"/>
              </p:ext>
            </p:extLst>
          </p:nvPr>
        </p:nvGraphicFramePr>
        <p:xfrm>
          <a:off x="1264095" y="1067928"/>
          <a:ext cx="9257629" cy="4611560"/>
        </p:xfrm>
        <a:graphic>
          <a:graphicData uri="http://schemas.openxmlformats.org/drawingml/2006/table">
            <a:tbl>
              <a:tblPr firstRow="1" bandRow="1">
                <a:tableStyleId>{5940675A-B579-460E-94D1-54222C63F5DA}</a:tableStyleId>
              </a:tblPr>
              <a:tblGrid>
                <a:gridCol w="4154031">
                  <a:extLst>
                    <a:ext uri="{9D8B030D-6E8A-4147-A177-3AD203B41FA5}">
                      <a16:colId xmlns:a16="http://schemas.microsoft.com/office/drawing/2014/main" val="4278995850"/>
                    </a:ext>
                  </a:extLst>
                </a:gridCol>
                <a:gridCol w="1887417">
                  <a:extLst>
                    <a:ext uri="{9D8B030D-6E8A-4147-A177-3AD203B41FA5}">
                      <a16:colId xmlns:a16="http://schemas.microsoft.com/office/drawing/2014/main" val="3322845970"/>
                    </a:ext>
                  </a:extLst>
                </a:gridCol>
                <a:gridCol w="1811215">
                  <a:extLst>
                    <a:ext uri="{9D8B030D-6E8A-4147-A177-3AD203B41FA5}">
                      <a16:colId xmlns:a16="http://schemas.microsoft.com/office/drawing/2014/main" val="2472069732"/>
                    </a:ext>
                  </a:extLst>
                </a:gridCol>
                <a:gridCol w="1404966">
                  <a:extLst>
                    <a:ext uri="{9D8B030D-6E8A-4147-A177-3AD203B41FA5}">
                      <a16:colId xmlns:a16="http://schemas.microsoft.com/office/drawing/2014/main" val="1918656587"/>
                    </a:ext>
                  </a:extLst>
                </a:gridCol>
              </a:tblGrid>
              <a:tr h="532542">
                <a:tc>
                  <a:txBody>
                    <a:bodyPr/>
                    <a:lstStyle/>
                    <a:p>
                      <a:pPr algn="ctr"/>
                      <a:endParaRPr lang="en-AU" sz="2000"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000" dirty="0"/>
                        <a:t>Income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sz="2000" dirty="0"/>
                        <a:t>Consumption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sz="2000" dirty="0"/>
                        <a:t>Company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852216359"/>
                  </a:ext>
                </a:extLst>
              </a:tr>
              <a:tr h="532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dirty="0">
                          <a:solidFill>
                            <a:srgbClr val="FF0000"/>
                          </a:solidFill>
                        </a:rPr>
                        <a:t>Fiscal limit (tax rate)</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b="1" dirty="0">
                          <a:solidFill>
                            <a:srgbClr val="FF0000"/>
                          </a:solidFill>
                        </a:rPr>
                        <a:t>75% Flat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rgbClr val="FF0000"/>
                          </a:solidFill>
                        </a:rPr>
                        <a:t>95%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rgbClr val="FF0000"/>
                          </a:solidFill>
                        </a:rPr>
                        <a:t>35%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67957108"/>
                  </a:ext>
                </a:extLst>
              </a:tr>
              <a:tr h="532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dirty="0">
                          <a:solidFill>
                            <a:srgbClr val="FF0000"/>
                          </a:solidFill>
                        </a:rPr>
                        <a:t>Fiscal space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000" dirty="0">
                          <a:solidFill>
                            <a:srgbClr val="FF0000"/>
                          </a:solidFill>
                        </a:rPr>
                        <a:t>(total revenue % from benchmark)</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rgbClr val="FF0000"/>
                          </a:solidFill>
                        </a:rPr>
                        <a:t>121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rgbClr val="FF0000"/>
                          </a:solidFill>
                        </a:rPr>
                        <a:t>113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rgbClr val="FF0000"/>
                          </a:solidFill>
                        </a:rPr>
                        <a:t>10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0874181"/>
                  </a:ext>
                </a:extLst>
              </a:tr>
              <a:tr h="532542">
                <a:tc>
                  <a:txBody>
                    <a:bodyPr/>
                    <a:lstStyle/>
                    <a:p>
                      <a:pPr algn="l"/>
                      <a:r>
                        <a:rPr lang="en-AU" sz="2000" dirty="0">
                          <a:solidFill>
                            <a:schemeClr val="tx1"/>
                          </a:solidFill>
                        </a:rPr>
                        <a:t>Income tax revenue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258</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-35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4072897"/>
                  </a:ext>
                </a:extLst>
              </a:tr>
              <a:tr h="536099">
                <a:tc>
                  <a:txBody>
                    <a:bodyPr/>
                    <a:lstStyle/>
                    <a:p>
                      <a:pPr algn="l"/>
                      <a:r>
                        <a:rPr lang="en-AU" sz="2000" dirty="0">
                          <a:solidFill>
                            <a:schemeClr val="tx1"/>
                          </a:solidFill>
                        </a:rPr>
                        <a:t>Consumption tax revenue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-61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436</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-14</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3624392"/>
                  </a:ext>
                </a:extLst>
              </a:tr>
              <a:tr h="536099">
                <a:tc>
                  <a:txBody>
                    <a:bodyPr/>
                    <a:lstStyle/>
                    <a:p>
                      <a:pPr algn="l"/>
                      <a:r>
                        <a:rPr lang="en-AU" sz="2000" dirty="0">
                          <a:solidFill>
                            <a:schemeClr val="tx1"/>
                          </a:solidFill>
                        </a:rPr>
                        <a:t>Company tax revenue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-10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157</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61105347"/>
                  </a:ext>
                </a:extLst>
              </a:tr>
              <a:tr h="5360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dirty="0">
                          <a:solidFill>
                            <a:schemeClr val="tx1"/>
                          </a:solidFill>
                        </a:rPr>
                        <a:t>Domestic capital stock</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-88</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-13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348002"/>
                  </a:ext>
                </a:extLst>
              </a:tr>
              <a:tr h="5360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b="0" dirty="0">
                          <a:solidFill>
                            <a:schemeClr val="tx1"/>
                          </a:solidFill>
                        </a:rPr>
                        <a:t>Foreign capital</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b="0" dirty="0">
                          <a:solidFill>
                            <a:schemeClr val="tx1"/>
                          </a:solidFill>
                        </a:rPr>
                        <a:t>61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sz="2000" dirty="0">
                          <a:solidFill>
                            <a:schemeClr val="tx1"/>
                          </a:solidFill>
                        </a:rPr>
                        <a:t>-66</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4979015"/>
                  </a:ext>
                </a:extLst>
              </a:tr>
            </a:tbl>
          </a:graphicData>
        </a:graphic>
      </p:graphicFrame>
      <p:sp>
        <p:nvSpPr>
          <p:cNvPr id="4" name="TextBox 3">
            <a:extLst>
              <a:ext uri="{FF2B5EF4-FFF2-40B4-BE49-F238E27FC236}">
                <a16:creationId xmlns:a16="http://schemas.microsoft.com/office/drawing/2014/main" id="{C692867D-7433-405D-A6D7-01DB42E10163}"/>
              </a:ext>
            </a:extLst>
          </p:cNvPr>
          <p:cNvSpPr txBox="1"/>
          <p:nvPr/>
        </p:nvSpPr>
        <p:spPr>
          <a:xfrm>
            <a:off x="1192696" y="5771442"/>
            <a:ext cx="6579237" cy="369332"/>
          </a:xfrm>
          <a:prstGeom prst="rect">
            <a:avLst/>
          </a:prstGeom>
          <a:noFill/>
        </p:spPr>
        <p:txBody>
          <a:bodyPr wrap="none" rtlCol="0">
            <a:spAutoFit/>
          </a:bodyPr>
          <a:lstStyle/>
          <a:p>
            <a:r>
              <a:rPr lang="en-AU" dirty="0"/>
              <a:t>* All variables except fiscal limit is % change from benchmark</a:t>
            </a:r>
          </a:p>
        </p:txBody>
      </p:sp>
    </p:spTree>
    <p:extLst>
      <p:ext uri="{BB962C8B-B14F-4D97-AF65-F5344CB8AC3E}">
        <p14:creationId xmlns:p14="http://schemas.microsoft.com/office/powerpoint/2010/main" val="2586090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Related literature</a:t>
            </a:r>
            <a:endParaRPr lang="en-AU" sz="2000" dirty="0">
              <a:solidFill>
                <a:srgbClr val="CC3300"/>
              </a:solidFill>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1534876083"/>
              </p:ext>
            </p:extLst>
          </p:nvPr>
        </p:nvGraphicFramePr>
        <p:xfrm>
          <a:off x="462811" y="1172893"/>
          <a:ext cx="11278472" cy="4480560"/>
        </p:xfrm>
        <a:graphic>
          <a:graphicData uri="http://schemas.openxmlformats.org/drawingml/2006/table">
            <a:tbl>
              <a:tblPr firstRow="1" bandRow="1">
                <a:tableStyleId>{073A0DAA-6AF3-43AB-8588-CEC1D06C72B9}</a:tableStyleId>
              </a:tblPr>
              <a:tblGrid>
                <a:gridCol w="1409809">
                  <a:extLst>
                    <a:ext uri="{9D8B030D-6E8A-4147-A177-3AD203B41FA5}">
                      <a16:colId xmlns:a16="http://schemas.microsoft.com/office/drawing/2014/main" val="3690669485"/>
                    </a:ext>
                  </a:extLst>
                </a:gridCol>
                <a:gridCol w="1409809">
                  <a:extLst>
                    <a:ext uri="{9D8B030D-6E8A-4147-A177-3AD203B41FA5}">
                      <a16:colId xmlns:a16="http://schemas.microsoft.com/office/drawing/2014/main" val="1572233764"/>
                    </a:ext>
                  </a:extLst>
                </a:gridCol>
                <a:gridCol w="1409809">
                  <a:extLst>
                    <a:ext uri="{9D8B030D-6E8A-4147-A177-3AD203B41FA5}">
                      <a16:colId xmlns:a16="http://schemas.microsoft.com/office/drawing/2014/main" val="1930935849"/>
                    </a:ext>
                  </a:extLst>
                </a:gridCol>
                <a:gridCol w="1409809">
                  <a:extLst>
                    <a:ext uri="{9D8B030D-6E8A-4147-A177-3AD203B41FA5}">
                      <a16:colId xmlns:a16="http://schemas.microsoft.com/office/drawing/2014/main" val="85703453"/>
                    </a:ext>
                  </a:extLst>
                </a:gridCol>
                <a:gridCol w="1409809">
                  <a:extLst>
                    <a:ext uri="{9D8B030D-6E8A-4147-A177-3AD203B41FA5}">
                      <a16:colId xmlns:a16="http://schemas.microsoft.com/office/drawing/2014/main" val="1024027207"/>
                    </a:ext>
                  </a:extLst>
                </a:gridCol>
                <a:gridCol w="1409809">
                  <a:extLst>
                    <a:ext uri="{9D8B030D-6E8A-4147-A177-3AD203B41FA5}">
                      <a16:colId xmlns:a16="http://schemas.microsoft.com/office/drawing/2014/main" val="1854876625"/>
                    </a:ext>
                  </a:extLst>
                </a:gridCol>
                <a:gridCol w="1068641">
                  <a:extLst>
                    <a:ext uri="{9D8B030D-6E8A-4147-A177-3AD203B41FA5}">
                      <a16:colId xmlns:a16="http://schemas.microsoft.com/office/drawing/2014/main" val="4290583366"/>
                    </a:ext>
                  </a:extLst>
                </a:gridCol>
                <a:gridCol w="1750977">
                  <a:extLst>
                    <a:ext uri="{9D8B030D-6E8A-4147-A177-3AD203B41FA5}">
                      <a16:colId xmlns:a16="http://schemas.microsoft.com/office/drawing/2014/main" val="3084764407"/>
                    </a:ext>
                  </a:extLst>
                </a:gridCol>
              </a:tblGrid>
              <a:tr h="370840">
                <a:tc>
                  <a:txBody>
                    <a:bodyPr/>
                    <a:lstStyle/>
                    <a:p>
                      <a:pPr algn="ctr"/>
                      <a:r>
                        <a:rPr lang="en-AU" sz="1400" dirty="0"/>
                        <a:t>Focus</a:t>
                      </a:r>
                    </a:p>
                  </a:txBody>
                  <a:tcPr/>
                </a:tc>
                <a:tc>
                  <a:txBody>
                    <a:bodyPr/>
                    <a:lstStyle/>
                    <a:p>
                      <a:pPr algn="ctr"/>
                      <a:r>
                        <a:rPr lang="en-AU" sz="1400" dirty="0"/>
                        <a:t>Paper</a:t>
                      </a:r>
                    </a:p>
                  </a:txBody>
                  <a:tcPr/>
                </a:tc>
                <a:tc>
                  <a:txBody>
                    <a:bodyPr/>
                    <a:lstStyle/>
                    <a:p>
                      <a:pPr algn="ctr"/>
                      <a:r>
                        <a:rPr lang="en-AU" sz="1400" dirty="0"/>
                        <a:t>Labour income </a:t>
                      </a:r>
                    </a:p>
                    <a:p>
                      <a:pPr algn="ctr"/>
                      <a:r>
                        <a:rPr lang="en-AU" sz="1400" dirty="0"/>
                        <a:t>tax</a:t>
                      </a:r>
                    </a:p>
                  </a:txBody>
                  <a:tcPr/>
                </a:tc>
                <a:tc>
                  <a:txBody>
                    <a:bodyPr/>
                    <a:lstStyle/>
                    <a:p>
                      <a:pPr algn="ctr"/>
                      <a:r>
                        <a:rPr lang="en-AU" sz="1400" dirty="0"/>
                        <a:t>Capital</a:t>
                      </a:r>
                      <a:r>
                        <a:rPr lang="en-AU" sz="1400" baseline="0" dirty="0"/>
                        <a:t> income</a:t>
                      </a:r>
                    </a:p>
                    <a:p>
                      <a:pPr algn="ctr"/>
                      <a:r>
                        <a:rPr lang="en-AU" sz="1400" baseline="0" dirty="0"/>
                        <a:t>tax</a:t>
                      </a:r>
                      <a:endParaRPr lang="en-AU" sz="1400" dirty="0"/>
                    </a:p>
                  </a:txBody>
                  <a:tcPr/>
                </a:tc>
                <a:tc>
                  <a:txBody>
                    <a:bodyPr/>
                    <a:lstStyle/>
                    <a:p>
                      <a:pPr algn="ctr"/>
                      <a:r>
                        <a:rPr lang="en-AU" sz="1400" dirty="0"/>
                        <a:t>Consumption</a:t>
                      </a:r>
                    </a:p>
                    <a:p>
                      <a:pPr algn="ctr"/>
                      <a:r>
                        <a:rPr lang="en-AU" sz="1400" dirty="0"/>
                        <a:t>tax</a:t>
                      </a:r>
                      <a:endParaRPr lang="en-AU" sz="1100" dirty="0"/>
                    </a:p>
                  </a:txBody>
                  <a:tcPr/>
                </a:tc>
                <a:tc>
                  <a:txBody>
                    <a:bodyPr/>
                    <a:lstStyle/>
                    <a:p>
                      <a:pPr algn="ctr"/>
                      <a:r>
                        <a:rPr lang="en-AU" sz="1400" dirty="0"/>
                        <a:t>Company</a:t>
                      </a:r>
                    </a:p>
                    <a:p>
                      <a:pPr algn="ctr"/>
                      <a:r>
                        <a:rPr lang="en-AU" sz="1400" dirty="0"/>
                        <a:t>tax</a:t>
                      </a:r>
                    </a:p>
                  </a:txBody>
                  <a:tcPr/>
                </a:tc>
                <a:tc>
                  <a:txBody>
                    <a:bodyPr/>
                    <a:lstStyle/>
                    <a:p>
                      <a:pPr algn="ctr"/>
                      <a:r>
                        <a:rPr lang="en-AU" sz="1400" dirty="0"/>
                        <a:t>Open/</a:t>
                      </a:r>
                    </a:p>
                    <a:p>
                      <a:pPr algn="ctr"/>
                      <a:r>
                        <a:rPr lang="en-AU" sz="1400" dirty="0"/>
                        <a:t>Closed</a:t>
                      </a:r>
                    </a:p>
                  </a:txBody>
                  <a:tcPr/>
                </a:tc>
                <a:tc>
                  <a:txBody>
                    <a:bodyPr/>
                    <a:lstStyle/>
                    <a:p>
                      <a:pPr algn="ctr"/>
                      <a:r>
                        <a:rPr lang="en-AU" sz="1400" dirty="0"/>
                        <a:t>Budget balancing</a:t>
                      </a:r>
                    </a:p>
                  </a:txBody>
                  <a:tcPr/>
                </a:tc>
                <a:extLst>
                  <a:ext uri="{0D108BD9-81ED-4DB2-BD59-A6C34878D82A}">
                    <a16:rowId xmlns:a16="http://schemas.microsoft.com/office/drawing/2014/main" val="161955686"/>
                  </a:ext>
                </a:extLst>
              </a:tr>
              <a:tr h="370840">
                <a:tc rowSpan="3">
                  <a:txBody>
                    <a:bodyPr/>
                    <a:lstStyle/>
                    <a:p>
                      <a:r>
                        <a:rPr lang="en-AU" sz="1400" dirty="0"/>
                        <a:t>Top taxpayers</a:t>
                      </a:r>
                    </a:p>
                  </a:txBody>
                  <a:tcPr/>
                </a:tc>
                <a:tc>
                  <a:txBody>
                    <a:bodyPr/>
                    <a:lstStyle/>
                    <a:p>
                      <a:r>
                        <a:rPr lang="en-AU" sz="1400" dirty="0" err="1"/>
                        <a:t>Kindermann</a:t>
                      </a:r>
                      <a:r>
                        <a:rPr lang="en-AU" sz="1400" dirty="0"/>
                        <a:t> &amp; Krueger</a:t>
                      </a:r>
                      <a:r>
                        <a:rPr lang="en-AU" sz="1400" baseline="0" dirty="0"/>
                        <a:t> (2020)</a:t>
                      </a:r>
                      <a:endParaRPr lang="en-AU" sz="1400" dirty="0"/>
                    </a:p>
                  </a:txBody>
                  <a:tcPr/>
                </a:tc>
                <a:tc>
                  <a:txBody>
                    <a:bodyPr/>
                    <a:lstStyle/>
                    <a:p>
                      <a:pPr algn="ctr"/>
                      <a:r>
                        <a:rPr lang="en-AU" sz="1400" dirty="0"/>
                        <a:t>Analysed</a:t>
                      </a:r>
                    </a:p>
                  </a:txBody>
                  <a:tcPr/>
                </a:tc>
                <a:tc>
                  <a:txBody>
                    <a:bodyPr/>
                    <a:lstStyle/>
                    <a:p>
                      <a:pPr algn="ctr"/>
                      <a:r>
                        <a:rPr lang="en-AU" sz="1400" b="1" i="0" kern="1200" dirty="0">
                          <a:solidFill>
                            <a:schemeClr val="dk1"/>
                          </a:solidFill>
                          <a:effectLst/>
                          <a:latin typeface="+mn-lt"/>
                          <a:ea typeface="+mn-ea"/>
                          <a:cs typeface="+mn-cs"/>
                        </a:rPr>
                        <a:t>✔</a:t>
                      </a:r>
                      <a:endParaRPr lang="en-AU" sz="1400" dirty="0"/>
                    </a:p>
                  </a:txBody>
                  <a:tcPr/>
                </a:tc>
                <a:tc>
                  <a:txBody>
                    <a:bodyPr/>
                    <a:lstStyle/>
                    <a:p>
                      <a:pPr algn="ctr"/>
                      <a:r>
                        <a:rPr lang="en-AU" sz="1400" b="1" i="0" kern="1200" dirty="0">
                          <a:solidFill>
                            <a:schemeClr val="dk1"/>
                          </a:solidFill>
                          <a:effectLst/>
                          <a:latin typeface="+mn-lt"/>
                          <a:ea typeface="+mn-ea"/>
                          <a:cs typeface="+mn-cs"/>
                        </a:rPr>
                        <a:t>✔</a:t>
                      </a:r>
                      <a:endParaRPr lang="en-AU" sz="1400" dirty="0"/>
                    </a:p>
                  </a:txBody>
                  <a:tcPr/>
                </a:tc>
                <a:tc>
                  <a:txBody>
                    <a:bodyPr/>
                    <a:lstStyle/>
                    <a:p>
                      <a:pPr algn="ctr"/>
                      <a:r>
                        <a:rPr lang="en-AU" sz="1400" b="1" dirty="0"/>
                        <a:t>X</a:t>
                      </a:r>
                    </a:p>
                  </a:txBody>
                  <a:tcPr/>
                </a:tc>
                <a:tc>
                  <a:txBody>
                    <a:bodyPr/>
                    <a:lstStyle/>
                    <a:p>
                      <a:pPr algn="ctr"/>
                      <a:r>
                        <a:rPr lang="en-AU" sz="1400" b="0" dirty="0"/>
                        <a:t>Closed</a:t>
                      </a:r>
                    </a:p>
                  </a:txBody>
                  <a:tcPr/>
                </a:tc>
                <a:tc>
                  <a:txBody>
                    <a:bodyPr/>
                    <a:lstStyle/>
                    <a:p>
                      <a:pPr algn="l"/>
                      <a:r>
                        <a:rPr lang="en-AU" sz="1400" b="0" dirty="0"/>
                        <a:t>Debt</a:t>
                      </a:r>
                    </a:p>
                  </a:txBody>
                  <a:tcPr/>
                </a:tc>
                <a:extLst>
                  <a:ext uri="{0D108BD9-81ED-4DB2-BD59-A6C34878D82A}">
                    <a16:rowId xmlns:a16="http://schemas.microsoft.com/office/drawing/2014/main" val="1279569785"/>
                  </a:ext>
                </a:extLst>
              </a:tr>
              <a:tr h="370840">
                <a:tc vMerge="1">
                  <a:txBody>
                    <a:bodyPr/>
                    <a:lstStyle/>
                    <a:p>
                      <a:endParaRPr lang="en-AU"/>
                    </a:p>
                  </a:txBody>
                  <a:tcPr/>
                </a:tc>
                <a:tc>
                  <a:txBody>
                    <a:bodyPr/>
                    <a:lstStyle/>
                    <a:p>
                      <a:r>
                        <a:rPr lang="en-AU" sz="1400" dirty="0" err="1"/>
                        <a:t>Badel</a:t>
                      </a:r>
                      <a:r>
                        <a:rPr lang="en-AU" sz="1400" dirty="0"/>
                        <a:t> et. al.</a:t>
                      </a:r>
                      <a:r>
                        <a:rPr lang="en-AU" sz="1400" baseline="0" dirty="0"/>
                        <a:t> (2020)</a:t>
                      </a:r>
                      <a:endParaRPr lang="en-AU" sz="1400" dirty="0"/>
                    </a:p>
                  </a:txBody>
                  <a:tcPr>
                    <a:solidFill>
                      <a:schemeClr val="bg1">
                        <a:lumMod val="75000"/>
                      </a:schemeClr>
                    </a:solidFill>
                  </a:tcPr>
                </a:tc>
                <a:tc>
                  <a:txBody>
                    <a:bodyPr/>
                    <a:lstStyle/>
                    <a:p>
                      <a:pPr algn="ctr"/>
                      <a:r>
                        <a:rPr lang="en-AU" sz="1400" dirty="0"/>
                        <a:t>Analysed</a:t>
                      </a:r>
                    </a:p>
                  </a:txBody>
                  <a:tcP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i="0" kern="1200" dirty="0">
                          <a:solidFill>
                            <a:schemeClr val="dk1"/>
                          </a:solidFill>
                          <a:effectLst/>
                          <a:latin typeface="+mn-lt"/>
                          <a:ea typeface="+mn-ea"/>
                          <a:cs typeface="+mn-cs"/>
                        </a:rPr>
                        <a:t>✔</a:t>
                      </a:r>
                      <a:endParaRPr lang="en-AU" sz="1400" dirty="0"/>
                    </a:p>
                    <a:p>
                      <a:pPr algn="ctr"/>
                      <a:endParaRPr lang="en-AU" sz="1400" dirty="0"/>
                    </a:p>
                  </a:txBody>
                  <a:tcP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X</a:t>
                      </a:r>
                    </a:p>
                    <a:p>
                      <a:pPr algn="ctr"/>
                      <a:endParaRPr lang="en-AU" sz="1400" dirty="0"/>
                    </a:p>
                  </a:txBody>
                  <a:tcP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X</a:t>
                      </a:r>
                    </a:p>
                    <a:p>
                      <a:pPr algn="ctr"/>
                      <a:endParaRPr lang="en-AU" sz="1400" dirty="0"/>
                    </a:p>
                  </a:txBody>
                  <a:tcPr>
                    <a:solidFill>
                      <a:schemeClr val="bg1">
                        <a:lumMod val="75000"/>
                      </a:schemeClr>
                    </a:solidFill>
                  </a:tcPr>
                </a:tc>
                <a:tc>
                  <a:txBody>
                    <a:bodyPr/>
                    <a:lstStyle/>
                    <a:p>
                      <a:pPr algn="ctr"/>
                      <a:r>
                        <a:rPr lang="en-AU" sz="1400" dirty="0"/>
                        <a:t>Closed</a:t>
                      </a:r>
                    </a:p>
                  </a:txBody>
                  <a:tcP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Govt.</a:t>
                      </a:r>
                      <a:r>
                        <a:rPr lang="en-AU" sz="1400" baseline="0" dirty="0"/>
                        <a:t> consumption</a:t>
                      </a:r>
                      <a:endParaRPr lang="en-AU" sz="1400" dirty="0"/>
                    </a:p>
                  </a:txBody>
                  <a:tcPr>
                    <a:solidFill>
                      <a:schemeClr val="bg1">
                        <a:lumMod val="75000"/>
                      </a:schemeClr>
                    </a:solidFill>
                  </a:tcPr>
                </a:tc>
                <a:extLst>
                  <a:ext uri="{0D108BD9-81ED-4DB2-BD59-A6C34878D82A}">
                    <a16:rowId xmlns:a16="http://schemas.microsoft.com/office/drawing/2014/main" val="2368307835"/>
                  </a:ext>
                </a:extLst>
              </a:tr>
              <a:tr h="370840">
                <a:tc vMerge="1">
                  <a:txBody>
                    <a:bodyPr/>
                    <a:lstStyle/>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err="1"/>
                        <a:t>Guner</a:t>
                      </a:r>
                      <a:r>
                        <a:rPr lang="en-AU" sz="1400" dirty="0"/>
                        <a:t> et</a:t>
                      </a:r>
                      <a:r>
                        <a:rPr lang="en-AU" sz="1400" baseline="0" dirty="0"/>
                        <a:t>. al. (2016)</a:t>
                      </a:r>
                      <a:endParaRPr lang="en-AU" sz="1400" dirty="0"/>
                    </a:p>
                  </a:txBody>
                  <a:tcPr/>
                </a:tc>
                <a:tc>
                  <a:txBody>
                    <a:bodyPr/>
                    <a:lstStyle/>
                    <a:p>
                      <a:pPr algn="ctr"/>
                      <a:r>
                        <a:rPr lang="en-AU" sz="1400" dirty="0"/>
                        <a:t>Analysed*</a:t>
                      </a:r>
                    </a:p>
                    <a:p>
                      <a:pPr algn="ctr"/>
                      <a:endParaRPr lang="en-AU"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i="0" kern="1200" dirty="0">
                          <a:solidFill>
                            <a:schemeClr val="dk1"/>
                          </a:solidFill>
                          <a:effectLst/>
                          <a:latin typeface="+mn-lt"/>
                          <a:ea typeface="+mn-ea"/>
                          <a:cs typeface="+mn-cs"/>
                        </a:rPr>
                        <a:t>✔</a:t>
                      </a:r>
                      <a:endParaRPr lang="en-AU" sz="1400" dirty="0"/>
                    </a:p>
                    <a:p>
                      <a:pPr algn="ctr"/>
                      <a:endParaRPr lang="en-AU"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X</a:t>
                      </a:r>
                    </a:p>
                    <a:p>
                      <a:pPr algn="ctr"/>
                      <a:endParaRPr lang="en-AU"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X</a:t>
                      </a:r>
                    </a:p>
                    <a:p>
                      <a:pPr algn="ctr"/>
                      <a:endParaRPr lang="en-AU" sz="1400" dirty="0"/>
                    </a:p>
                  </a:txBody>
                  <a:tcPr/>
                </a:tc>
                <a:tc>
                  <a:txBody>
                    <a:bodyPr/>
                    <a:lstStyle/>
                    <a:p>
                      <a:pPr algn="ctr"/>
                      <a:r>
                        <a:rPr lang="en-AU" sz="1400" dirty="0"/>
                        <a:t>Both</a:t>
                      </a:r>
                    </a:p>
                  </a:txBody>
                  <a:tcPr/>
                </a:tc>
                <a:tc>
                  <a:txBody>
                    <a:bodyPr/>
                    <a:lstStyle/>
                    <a:p>
                      <a:pPr algn="l"/>
                      <a:r>
                        <a:rPr lang="en-AU" sz="1400" dirty="0"/>
                        <a:t>Govt.</a:t>
                      </a:r>
                      <a:r>
                        <a:rPr lang="en-AU" sz="1400" baseline="0" dirty="0"/>
                        <a:t> consumption</a:t>
                      </a:r>
                      <a:endParaRPr lang="en-AU" sz="1400" dirty="0"/>
                    </a:p>
                  </a:txBody>
                  <a:tcPr/>
                </a:tc>
                <a:extLst>
                  <a:ext uri="{0D108BD9-81ED-4DB2-BD59-A6C34878D82A}">
                    <a16:rowId xmlns:a16="http://schemas.microsoft.com/office/drawing/2014/main" val="2231368272"/>
                  </a:ext>
                </a:extLst>
              </a:tr>
              <a:tr h="370840">
                <a:tc rowSpan="3">
                  <a:txBody>
                    <a:bodyPr/>
                    <a:lstStyle/>
                    <a:p>
                      <a:r>
                        <a:rPr lang="en-AU" sz="1400" dirty="0"/>
                        <a:t>All taxpayers</a:t>
                      </a:r>
                    </a:p>
                  </a:txBody>
                  <a:tcPr/>
                </a:tc>
                <a:tc>
                  <a:txBody>
                    <a:bodyPr/>
                    <a:lstStyle/>
                    <a:p>
                      <a:r>
                        <a:rPr lang="en-AU" sz="1400" dirty="0" err="1"/>
                        <a:t>Holter</a:t>
                      </a:r>
                      <a:r>
                        <a:rPr lang="en-AU" sz="1400" dirty="0"/>
                        <a:t> et. al. (2019)</a:t>
                      </a:r>
                    </a:p>
                  </a:txBody>
                  <a:tcPr/>
                </a:tc>
                <a:tc>
                  <a:txBody>
                    <a:bodyPr/>
                    <a:lstStyle/>
                    <a:p>
                      <a:pPr algn="ctr"/>
                      <a:r>
                        <a:rPr lang="en-AU" sz="1400" dirty="0"/>
                        <a:t>Analysed*</a:t>
                      </a:r>
                    </a:p>
                  </a:txBody>
                  <a:tcPr/>
                </a:tc>
                <a:tc>
                  <a:txBody>
                    <a:bodyPr/>
                    <a:lstStyle/>
                    <a:p>
                      <a:pPr algn="ctr"/>
                      <a:r>
                        <a:rPr lang="en-AU" sz="1400" b="1" i="0" kern="1200" dirty="0">
                          <a:solidFill>
                            <a:schemeClr val="dk1"/>
                          </a:solidFill>
                          <a:effectLst/>
                          <a:latin typeface="+mn-lt"/>
                          <a:ea typeface="+mn-ea"/>
                          <a:cs typeface="+mn-cs"/>
                        </a:rPr>
                        <a:t>✔</a:t>
                      </a:r>
                      <a:endParaRPr lang="en-AU" sz="1400" dirty="0"/>
                    </a:p>
                  </a:txBody>
                  <a:tcPr/>
                </a:tc>
                <a:tc>
                  <a:txBody>
                    <a:bodyPr/>
                    <a:lstStyle/>
                    <a:p>
                      <a:pPr algn="ctr"/>
                      <a:r>
                        <a:rPr lang="en-AU" sz="1400" b="1" i="0" kern="1200" dirty="0">
                          <a:solidFill>
                            <a:schemeClr val="dk1"/>
                          </a:solidFill>
                          <a:effectLst/>
                          <a:latin typeface="+mn-lt"/>
                          <a:ea typeface="+mn-ea"/>
                          <a:cs typeface="+mn-cs"/>
                        </a:rPr>
                        <a:t>✔</a:t>
                      </a:r>
                      <a:endParaRPr lang="en-AU"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X</a:t>
                      </a:r>
                    </a:p>
                    <a:p>
                      <a:pPr algn="ctr"/>
                      <a:endParaRPr lang="en-AU" sz="1400" dirty="0"/>
                    </a:p>
                  </a:txBody>
                  <a:tcPr/>
                </a:tc>
                <a:tc>
                  <a:txBody>
                    <a:bodyPr/>
                    <a:lstStyle/>
                    <a:p>
                      <a:pPr algn="ctr"/>
                      <a:r>
                        <a:rPr lang="en-AU" sz="1400" dirty="0"/>
                        <a:t>Closed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Lump-sum transfer,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Debt</a:t>
                      </a:r>
                    </a:p>
                  </a:txBody>
                  <a:tcPr/>
                </a:tc>
                <a:extLst>
                  <a:ext uri="{0D108BD9-81ED-4DB2-BD59-A6C34878D82A}">
                    <a16:rowId xmlns:a16="http://schemas.microsoft.com/office/drawing/2014/main" val="4257147448"/>
                  </a:ext>
                </a:extLst>
              </a:tr>
              <a:tr h="370840">
                <a:tc vMerge="1">
                  <a:txBody>
                    <a:bodyPr/>
                    <a:lstStyle/>
                    <a:p>
                      <a:endParaRPr lang="en-AU" dirty="0"/>
                    </a:p>
                  </a:txBody>
                  <a:tcPr/>
                </a:tc>
                <a:tc>
                  <a:txBody>
                    <a:bodyPr/>
                    <a:lstStyle/>
                    <a:p>
                      <a:r>
                        <a:rPr lang="en-AU" sz="1400" dirty="0" err="1"/>
                        <a:t>Trabandt</a:t>
                      </a:r>
                      <a:r>
                        <a:rPr lang="en-AU" sz="1400" dirty="0"/>
                        <a:t> &amp; </a:t>
                      </a:r>
                      <a:r>
                        <a:rPr lang="en-AU" sz="1400" dirty="0" err="1"/>
                        <a:t>Uhlig</a:t>
                      </a:r>
                      <a:r>
                        <a:rPr lang="en-AU" sz="1400" dirty="0"/>
                        <a:t> (2011)</a:t>
                      </a:r>
                    </a:p>
                  </a:txBody>
                  <a:tcPr>
                    <a:solidFill>
                      <a:schemeClr val="bg2"/>
                    </a:solidFill>
                  </a:tcPr>
                </a:tc>
                <a:tc>
                  <a:txBody>
                    <a:bodyPr/>
                    <a:lstStyle/>
                    <a:p>
                      <a:pPr algn="ctr"/>
                      <a:r>
                        <a:rPr lang="en-AU" sz="1400" dirty="0"/>
                        <a:t>Analysed</a:t>
                      </a:r>
                    </a:p>
                  </a:txBody>
                  <a:tcPr>
                    <a:solidFill>
                      <a:schemeClr val="bg2"/>
                    </a:solidFill>
                  </a:tcPr>
                </a:tc>
                <a:tc>
                  <a:txBody>
                    <a:bodyPr/>
                    <a:lstStyle/>
                    <a:p>
                      <a:pPr algn="ctr"/>
                      <a:r>
                        <a:rPr lang="en-AU" sz="1400" dirty="0"/>
                        <a:t>Analysed</a:t>
                      </a:r>
                    </a:p>
                  </a:txBody>
                  <a:tcPr>
                    <a:solidFill>
                      <a:schemeClr val="bg2"/>
                    </a:solidFill>
                  </a:tcPr>
                </a:tc>
                <a:tc>
                  <a:txBody>
                    <a:bodyPr/>
                    <a:lstStyle/>
                    <a:p>
                      <a:pPr algn="ctr"/>
                      <a:r>
                        <a:rPr lang="en-AU" sz="1400" dirty="0"/>
                        <a:t>Analysed</a:t>
                      </a:r>
                    </a:p>
                  </a:txBody>
                  <a:tcPr>
                    <a:solidFill>
                      <a:schemeClr val="bg2"/>
                    </a:solidFill>
                  </a:tcPr>
                </a:tc>
                <a:tc>
                  <a:txBody>
                    <a:bodyPr/>
                    <a:lstStyle/>
                    <a:p>
                      <a:pPr algn="ctr"/>
                      <a:r>
                        <a:rPr lang="en-AU" sz="1400" b="1" dirty="0"/>
                        <a:t>X</a:t>
                      </a:r>
                      <a:endParaRPr lang="en-AU" sz="1400" dirty="0"/>
                    </a:p>
                  </a:txBody>
                  <a:tcPr>
                    <a:solidFill>
                      <a:schemeClr val="bg2"/>
                    </a:solidFill>
                  </a:tcPr>
                </a:tc>
                <a:tc>
                  <a:txBody>
                    <a:bodyPr/>
                    <a:lstStyle/>
                    <a:p>
                      <a:pPr algn="ctr"/>
                      <a:r>
                        <a:rPr lang="en-AU" sz="1400" dirty="0"/>
                        <a:t>Closed</a:t>
                      </a:r>
                    </a:p>
                  </a:txBody>
                  <a:tcPr>
                    <a:solidFill>
                      <a:schemeClr val="bg2"/>
                    </a:solidFill>
                  </a:tcPr>
                </a:tc>
                <a:tc>
                  <a:txBody>
                    <a:bodyPr/>
                    <a:lstStyle/>
                    <a:p>
                      <a:pPr algn="l"/>
                      <a:r>
                        <a:rPr lang="en-AU" sz="1400" dirty="0"/>
                        <a:t>Lump-sum transfer</a:t>
                      </a:r>
                    </a:p>
                  </a:txBody>
                  <a:tcPr>
                    <a:solidFill>
                      <a:schemeClr val="bg2"/>
                    </a:solidFill>
                  </a:tcPr>
                </a:tc>
                <a:extLst>
                  <a:ext uri="{0D108BD9-81ED-4DB2-BD59-A6C34878D82A}">
                    <a16:rowId xmlns:a16="http://schemas.microsoft.com/office/drawing/2014/main" val="3189948966"/>
                  </a:ext>
                </a:extLst>
              </a:tr>
              <a:tr h="370840">
                <a:tc vMerge="1">
                  <a:txBody>
                    <a:bodyPr/>
                    <a:lstStyle/>
                    <a:p>
                      <a:endParaRPr lang="en-AU" sz="1400" dirty="0"/>
                    </a:p>
                  </a:txBody>
                  <a:tcPr/>
                </a:tc>
                <a:tc>
                  <a:txBody>
                    <a:bodyPr/>
                    <a:lstStyle/>
                    <a:p>
                      <a:r>
                        <a:rPr lang="en-AU" sz="1400" b="1" dirty="0"/>
                        <a:t>This paper</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Analysed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(Joint income tax)</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Australian context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AU" sz="1400" b="1"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AU"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Analysed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t>Analysed</a:t>
                      </a:r>
                    </a:p>
                  </a:txBody>
                  <a:tcPr/>
                </a:tc>
                <a:tc>
                  <a:txBody>
                    <a:bodyPr/>
                    <a:lstStyle/>
                    <a:p>
                      <a:pPr algn="ctr"/>
                      <a:r>
                        <a:rPr lang="en-AU" sz="1400" b="1" dirty="0"/>
                        <a:t>Both</a:t>
                      </a:r>
                    </a:p>
                  </a:txBody>
                  <a:tcPr/>
                </a:tc>
                <a:tc>
                  <a:txBody>
                    <a:bodyPr/>
                    <a:lstStyle/>
                    <a:p>
                      <a:pPr marL="174625" indent="-174625" algn="l">
                        <a:buFont typeface="+mj-lt"/>
                        <a:buAutoNum type="arabicPeriod"/>
                      </a:pPr>
                      <a:r>
                        <a:rPr lang="en-AU" sz="1400" b="1" dirty="0"/>
                        <a:t>Govt.</a:t>
                      </a:r>
                      <a:r>
                        <a:rPr lang="en-AU" sz="1400" b="1" baseline="0" dirty="0"/>
                        <a:t> consumption</a:t>
                      </a:r>
                    </a:p>
                    <a:p>
                      <a:pPr marL="174625" indent="-174625" algn="l">
                        <a:buFont typeface="+mj-lt"/>
                        <a:buAutoNum type="arabicPeriod"/>
                      </a:pPr>
                      <a:r>
                        <a:rPr lang="en-AU" sz="1400" b="1" baseline="0" dirty="0"/>
                        <a:t>Debt</a:t>
                      </a:r>
                    </a:p>
                    <a:p>
                      <a:pPr marL="174625" indent="-174625" algn="l">
                        <a:buFont typeface="+mj-lt"/>
                        <a:buAutoNum type="arabicPeriod"/>
                      </a:pPr>
                      <a:r>
                        <a:rPr lang="en-AU" sz="1400" b="1" baseline="0" dirty="0"/>
                        <a:t>Progressive public transfers</a:t>
                      </a:r>
                    </a:p>
                  </a:txBody>
                  <a:tcPr/>
                </a:tc>
                <a:extLst>
                  <a:ext uri="{0D108BD9-81ED-4DB2-BD59-A6C34878D82A}">
                    <a16:rowId xmlns:a16="http://schemas.microsoft.com/office/drawing/2014/main" val="2114550875"/>
                  </a:ext>
                </a:extLst>
              </a:tr>
            </a:tbl>
          </a:graphicData>
        </a:graphic>
      </p:graphicFrame>
      <p:sp>
        <p:nvSpPr>
          <p:cNvPr id="6" name="Rectangle 5"/>
          <p:cNvSpPr/>
          <p:nvPr/>
        </p:nvSpPr>
        <p:spPr>
          <a:xfrm>
            <a:off x="462811" y="5665706"/>
            <a:ext cx="2852063" cy="369332"/>
          </a:xfrm>
          <a:prstGeom prst="rect">
            <a:avLst/>
          </a:prstGeom>
        </p:spPr>
        <p:txBody>
          <a:bodyPr wrap="none">
            <a:spAutoFit/>
          </a:bodyPr>
          <a:lstStyle/>
          <a:p>
            <a:pPr>
              <a:lnSpc>
                <a:spcPct val="100000"/>
              </a:lnSpc>
            </a:pPr>
            <a:r>
              <a:rPr lang="en-AU" dirty="0"/>
              <a:t>* </a:t>
            </a:r>
            <a:r>
              <a:rPr lang="en-AU" sz="1600" dirty="0"/>
              <a:t>Net-tax rather than pure tax</a:t>
            </a:r>
          </a:p>
        </p:txBody>
      </p:sp>
    </p:spTree>
    <p:extLst>
      <p:ext uri="{BB962C8B-B14F-4D97-AF65-F5344CB8AC3E}">
        <p14:creationId xmlns:p14="http://schemas.microsoft.com/office/powerpoint/2010/main" val="3995648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860684" y="2637692"/>
            <a:ext cx="4470631" cy="791308"/>
          </a:xfrm>
        </p:spPr>
        <p:txBody>
          <a:bodyPr>
            <a:noAutofit/>
          </a:bodyPr>
          <a:lstStyle/>
          <a:p>
            <a:r>
              <a:rPr lang="en-AU" sz="4000" dirty="0">
                <a:solidFill>
                  <a:srgbClr val="CC3300"/>
                </a:solidFill>
                <a:latin typeface="+mn-lt"/>
              </a:rPr>
              <a:t>Benchmark model</a:t>
            </a:r>
            <a:endParaRPr lang="en-AU" sz="2000" dirty="0">
              <a:solidFill>
                <a:srgbClr val="CC3300"/>
              </a:solidFill>
              <a:latin typeface="+mn-lt"/>
            </a:endParaRPr>
          </a:p>
        </p:txBody>
      </p:sp>
    </p:spTree>
    <p:extLst>
      <p:ext uri="{BB962C8B-B14F-4D97-AF65-F5344CB8AC3E}">
        <p14:creationId xmlns:p14="http://schemas.microsoft.com/office/powerpoint/2010/main" val="2894796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Model summary</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fontScale="85000" lnSpcReduction="20000"/>
          </a:bodyPr>
          <a:lstStyle/>
          <a:p>
            <a:r>
              <a:rPr lang="en-AU" sz="2400" dirty="0"/>
              <a:t>Stochastic Overlapping Generations Model for Australia.</a:t>
            </a:r>
          </a:p>
          <a:p>
            <a:r>
              <a:rPr lang="en-AU" sz="2400" dirty="0"/>
              <a:t>Estimated to match key distributional, macro and fiscal data.</a:t>
            </a:r>
          </a:p>
          <a:p>
            <a:r>
              <a:rPr lang="en-AU" sz="2400" dirty="0"/>
              <a:t>Heterogenous households</a:t>
            </a:r>
          </a:p>
          <a:p>
            <a:pPr lvl="1"/>
            <a:r>
              <a:rPr lang="en-AU" sz="2400" dirty="0"/>
              <a:t>3 skill types (low, medium and high skilled)</a:t>
            </a:r>
          </a:p>
          <a:p>
            <a:pPr lvl="1"/>
            <a:r>
              <a:rPr lang="en-AU" sz="2400" dirty="0">
                <a:solidFill>
                  <a:srgbClr val="0070C0">
                    <a:alpha val="60000"/>
                  </a:srgbClr>
                </a:solidFill>
              </a:rPr>
              <a:t>Mortality risk</a:t>
            </a:r>
          </a:p>
          <a:p>
            <a:pPr lvl="1"/>
            <a:r>
              <a:rPr lang="en-AU" sz="2400" dirty="0"/>
              <a:t>Labour productivity</a:t>
            </a:r>
          </a:p>
          <a:p>
            <a:pPr lvl="2"/>
            <a:r>
              <a:rPr lang="en-AU" sz="2400" dirty="0"/>
              <a:t>Age dependent</a:t>
            </a:r>
          </a:p>
          <a:p>
            <a:pPr lvl="2"/>
            <a:r>
              <a:rPr lang="en-AU" sz="2400" dirty="0"/>
              <a:t>Stochastic shocks (</a:t>
            </a:r>
            <a:r>
              <a:rPr lang="en-AU" sz="2400" dirty="0">
                <a:solidFill>
                  <a:srgbClr val="0070C0">
                    <a:alpha val="60000"/>
                  </a:srgbClr>
                </a:solidFill>
              </a:rPr>
              <a:t>idiosyncratic labour productivity risk</a:t>
            </a:r>
            <a:r>
              <a:rPr lang="en-AU" sz="2400" dirty="0"/>
              <a:t>)</a:t>
            </a:r>
          </a:p>
          <a:p>
            <a:r>
              <a:rPr lang="en-AU" sz="2400" dirty="0"/>
              <a:t>Government: detailed tax and transfer system</a:t>
            </a:r>
          </a:p>
          <a:p>
            <a:r>
              <a:rPr lang="en-AU" sz="2400" dirty="0"/>
              <a:t>Production and capital markets</a:t>
            </a:r>
          </a:p>
          <a:p>
            <a:pPr lvl="1"/>
            <a:endParaRPr lang="en-AU" sz="2400" b="1" dirty="0"/>
          </a:p>
          <a:p>
            <a:pPr lvl="1"/>
            <a:endParaRPr lang="en-AU" sz="2400" dirty="0"/>
          </a:p>
          <a:p>
            <a:pPr marL="702900" indent="-342900">
              <a:buFont typeface="Arial" panose="020B0604020202020204" pitchFamily="34" charset="0"/>
              <a:buChar char="•"/>
            </a:pPr>
            <a:endParaRPr lang="en-AU" sz="2400" dirty="0"/>
          </a:p>
        </p:txBody>
      </p:sp>
    </p:spTree>
    <p:extLst>
      <p:ext uri="{BB962C8B-B14F-4D97-AF65-F5344CB8AC3E}">
        <p14:creationId xmlns:p14="http://schemas.microsoft.com/office/powerpoint/2010/main" val="1544810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Household heterogeneity</a:t>
            </a:r>
            <a:endParaRPr lang="en-AU" sz="2000" dirty="0">
              <a:solidFill>
                <a:srgbClr val="CC3300"/>
              </a:solidFill>
              <a:latin typeface="+mn-lt"/>
            </a:endParaRPr>
          </a:p>
        </p:txBody>
      </p:sp>
      <p:pic>
        <p:nvPicPr>
          <p:cNvPr id="138" name="Picture 137">
            <a:extLst>
              <a:ext uri="{FF2B5EF4-FFF2-40B4-BE49-F238E27FC236}">
                <a16:creationId xmlns:a16="http://schemas.microsoft.com/office/drawing/2014/main" id="{CB001346-F7D3-47BC-9880-F39877B08AEE}"/>
              </a:ext>
            </a:extLst>
          </p:cNvPr>
          <p:cNvPicPr>
            <a:picLocks noChangeAspect="1"/>
          </p:cNvPicPr>
          <p:nvPr/>
        </p:nvPicPr>
        <p:blipFill>
          <a:blip r:embed="rId2"/>
          <a:stretch>
            <a:fillRect/>
          </a:stretch>
        </p:blipFill>
        <p:spPr>
          <a:xfrm>
            <a:off x="1061163" y="2535012"/>
            <a:ext cx="4803407" cy="2985901"/>
          </a:xfrm>
          <a:prstGeom prst="rect">
            <a:avLst/>
          </a:prstGeom>
        </p:spPr>
      </p:pic>
      <p:sp>
        <p:nvSpPr>
          <p:cNvPr id="3" name="TextBox 2"/>
          <p:cNvSpPr txBox="1"/>
          <p:nvPr/>
        </p:nvSpPr>
        <p:spPr>
          <a:xfrm>
            <a:off x="1892002" y="1693587"/>
            <a:ext cx="3147015" cy="369332"/>
          </a:xfrm>
          <a:prstGeom prst="rect">
            <a:avLst/>
          </a:prstGeom>
          <a:noFill/>
        </p:spPr>
        <p:txBody>
          <a:bodyPr wrap="none" rtlCol="0">
            <a:spAutoFit/>
          </a:bodyPr>
          <a:lstStyle/>
          <a:p>
            <a:r>
              <a:rPr lang="en-AU" b="1" dirty="0"/>
              <a:t>Labour productivity by age</a:t>
            </a:r>
          </a:p>
        </p:txBody>
      </p:sp>
      <p:sp>
        <p:nvSpPr>
          <p:cNvPr id="15" name="TextBox 14"/>
          <p:cNvSpPr txBox="1"/>
          <p:nvPr/>
        </p:nvSpPr>
        <p:spPr>
          <a:xfrm>
            <a:off x="6511402" y="1733960"/>
            <a:ext cx="3595856" cy="369332"/>
          </a:xfrm>
          <a:prstGeom prst="rect">
            <a:avLst/>
          </a:prstGeom>
          <a:noFill/>
        </p:spPr>
        <p:txBody>
          <a:bodyPr wrap="none" rtlCol="0">
            <a:spAutoFit/>
          </a:bodyPr>
          <a:lstStyle/>
          <a:p>
            <a:r>
              <a:rPr lang="en-AU" b="1" dirty="0"/>
              <a:t>Stochastic shocks by </a:t>
            </a:r>
            <a:r>
              <a:rPr lang="en-AU" b="1" dirty="0">
                <a:solidFill>
                  <a:srgbClr val="7030A0"/>
                </a:solidFill>
              </a:rPr>
              <a:t>skill type</a:t>
            </a:r>
          </a:p>
        </p:txBody>
      </p:sp>
      <mc:AlternateContent xmlns:mc="http://schemas.openxmlformats.org/markup-compatibility/2006" xmlns:a14="http://schemas.microsoft.com/office/drawing/2010/main">
        <mc:Choice Requires="a14">
          <p:sp>
            <p:nvSpPr>
              <p:cNvPr id="5" name="TextBox 4"/>
              <p:cNvSpPr txBox="1"/>
              <p:nvPr/>
            </p:nvSpPr>
            <p:spPr>
              <a:xfrm>
                <a:off x="1983501" y="2014000"/>
                <a:ext cx="2707536" cy="3916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AU" i="1" smtClean="0">
                              <a:solidFill>
                                <a:srgbClr val="FF0000"/>
                              </a:solidFill>
                              <a:latin typeface="Cambria Math" panose="02040503050406030204" pitchFamily="18" charset="0"/>
                            </a:rPr>
                          </m:ctrlPr>
                        </m:sSubPr>
                        <m:e>
                          <m:r>
                            <a:rPr lang="en-AU" i="1">
                              <a:solidFill>
                                <a:srgbClr val="FF0000"/>
                              </a:solidFill>
                              <a:latin typeface="Cambria Math" panose="02040503050406030204" pitchFamily="18" charset="0"/>
                            </a:rPr>
                            <m:t>𝜂</m:t>
                          </m:r>
                        </m:e>
                        <m:sub>
                          <m:r>
                            <a:rPr lang="en-AU" i="1">
                              <a:solidFill>
                                <a:srgbClr val="FF0000"/>
                              </a:solidFill>
                              <a:latin typeface="Cambria Math" panose="02040503050406030204" pitchFamily="18" charset="0"/>
                            </a:rPr>
                            <m:t>𝑗</m:t>
                          </m:r>
                        </m:sub>
                      </m:sSub>
                      <m:r>
                        <a:rPr lang="en-AU" b="0" i="1" smtClean="0">
                          <a:solidFill>
                            <a:srgbClr val="FF0000"/>
                          </a:solidFill>
                          <a:latin typeface="Cambria Math" panose="02040503050406030204" pitchFamily="18" charset="0"/>
                        </a:rPr>
                        <m:t>∈{</m:t>
                      </m:r>
                      <m:r>
                        <a:rPr lang="en-AU" b="0" i="1" smtClean="0">
                          <a:solidFill>
                            <a:srgbClr val="FF0000"/>
                          </a:solidFill>
                          <a:latin typeface="Cambria Math" panose="02040503050406030204" pitchFamily="18" charset="0"/>
                        </a:rPr>
                        <m:t>𝑄𝑢𝑖𝑛𝑡𝑖𝑙𝑒</m:t>
                      </m:r>
                      <m:r>
                        <a:rPr lang="en-AU" b="0" i="1" smtClean="0">
                          <a:solidFill>
                            <a:srgbClr val="FF0000"/>
                          </a:solidFill>
                          <a:latin typeface="Cambria Math" panose="02040503050406030204" pitchFamily="18" charset="0"/>
                        </a:rPr>
                        <m:t> </m:t>
                      </m:r>
                      <m:r>
                        <a:rPr lang="en-AU" b="0" i="1" smtClean="0">
                          <a:solidFill>
                            <a:srgbClr val="FF0000"/>
                          </a:solidFill>
                          <a:latin typeface="Cambria Math" panose="02040503050406030204" pitchFamily="18" charset="0"/>
                        </a:rPr>
                        <m:t>𝑏𝑦</m:t>
                      </m:r>
                      <m:r>
                        <a:rPr lang="en-AU" b="0" i="1" smtClean="0">
                          <a:solidFill>
                            <a:srgbClr val="FF0000"/>
                          </a:solidFill>
                          <a:latin typeface="Cambria Math" panose="02040503050406030204" pitchFamily="18" charset="0"/>
                        </a:rPr>
                        <m:t> </m:t>
                      </m:r>
                      <m:r>
                        <a:rPr lang="en-AU" b="0" i="1" smtClean="0">
                          <a:solidFill>
                            <a:srgbClr val="FF0000"/>
                          </a:solidFill>
                          <a:latin typeface="Cambria Math" panose="02040503050406030204" pitchFamily="18" charset="0"/>
                        </a:rPr>
                        <m:t>𝑎𝑔𝑒</m:t>
                      </m:r>
                      <m:r>
                        <a:rPr lang="en-AU" b="0" i="1" smtClean="0">
                          <a:solidFill>
                            <a:srgbClr val="FF0000"/>
                          </a:solidFill>
                          <a:latin typeface="Cambria Math" panose="02040503050406030204" pitchFamily="18" charset="0"/>
                        </a:rPr>
                        <m:t> </m:t>
                      </m:r>
                      <m:r>
                        <a:rPr lang="en-AU" b="0" i="1" smtClean="0">
                          <a:solidFill>
                            <a:srgbClr val="FF0000"/>
                          </a:solidFill>
                          <a:latin typeface="Cambria Math" panose="02040503050406030204" pitchFamily="18" charset="0"/>
                        </a:rPr>
                        <m:t>𝑗</m:t>
                      </m:r>
                      <m:r>
                        <a:rPr lang="en-AU" b="0" i="1" smtClean="0">
                          <a:solidFill>
                            <a:srgbClr val="FF0000"/>
                          </a:solidFill>
                          <a:latin typeface="Cambria Math" panose="02040503050406030204" pitchFamily="18" charset="0"/>
                        </a:rPr>
                        <m:t>} </m:t>
                      </m:r>
                    </m:oMath>
                  </m:oMathPara>
                </a14:m>
                <a:endParaRPr lang="en-AU" dirty="0"/>
              </a:p>
            </p:txBody>
          </p:sp>
        </mc:Choice>
        <mc:Fallback xmlns="">
          <p:sp>
            <p:nvSpPr>
              <p:cNvPr id="5" name="TextBox 4"/>
              <p:cNvSpPr txBox="1">
                <a:spLocks noRot="1" noChangeAspect="1" noMove="1" noResize="1" noEditPoints="1" noAdjustHandles="1" noChangeArrowheads="1" noChangeShapeType="1" noTextEdit="1"/>
              </p:cNvSpPr>
              <p:nvPr/>
            </p:nvSpPr>
            <p:spPr>
              <a:xfrm>
                <a:off x="1983501" y="2014000"/>
                <a:ext cx="2707536" cy="391646"/>
              </a:xfrm>
              <a:prstGeom prst="rect">
                <a:avLst/>
              </a:prstGeom>
              <a:blipFill>
                <a:blip r:embed="rId3"/>
                <a:stretch>
                  <a:fillRect b="-923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511402" y="2251038"/>
                <a:ext cx="3270511" cy="691471"/>
              </a:xfrm>
              <a:prstGeom prst="rect">
                <a:avLst/>
              </a:prstGeom>
              <a:noFill/>
            </p:spPr>
            <p:txBody>
              <a:bodyPr wrap="none" rtlCol="0">
                <a:spAutoFit/>
              </a:bodyPr>
              <a:lstStyle/>
              <a:p>
                <a:r>
                  <a:rPr lang="en-AU" dirty="0"/>
                  <a:t>Markov transition probability:</a:t>
                </a:r>
              </a:p>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𝜋</m:t>
                          </m:r>
                        </m:e>
                        <m:sub>
                          <m:r>
                            <a:rPr lang="en-AU" b="0" i="1" smtClean="0">
                              <a:solidFill>
                                <a:srgbClr val="7030A0"/>
                              </a:solidFill>
                              <a:latin typeface="Cambria Math" panose="02040503050406030204" pitchFamily="18" charset="0"/>
                            </a:rPr>
                            <m:t>𝜚</m:t>
                          </m:r>
                          <m:r>
                            <a:rPr lang="en-AU" b="0" i="1" smtClean="0">
                              <a:solidFill>
                                <a:srgbClr val="7030A0"/>
                              </a:solidFill>
                              <a:latin typeface="Cambria Math" panose="02040503050406030204" pitchFamily="18" charset="0"/>
                            </a:rPr>
                            <m:t>,</m:t>
                          </m:r>
                          <m:r>
                            <a:rPr lang="en-AU" b="0" i="1" smtClean="0">
                              <a:latin typeface="Cambria Math" panose="02040503050406030204" pitchFamily="18" charset="0"/>
                            </a:rPr>
                            <m:t>𝑗</m:t>
                          </m:r>
                        </m:sub>
                      </m:sSub>
                      <m:d>
                        <m:dPr>
                          <m:ctrlPr>
                            <a:rPr lang="en-AU" b="0" i="1" smtClean="0">
                              <a:latin typeface="Cambria Math" panose="02040503050406030204" pitchFamily="18" charset="0"/>
                            </a:rPr>
                          </m:ctrlPr>
                        </m:dPr>
                        <m:e>
                          <m:sSub>
                            <m:sSubPr>
                              <m:ctrlPr>
                                <a:rPr lang="en-AU" b="0" i="1" smtClean="0">
                                  <a:solidFill>
                                    <a:srgbClr val="FF0000"/>
                                  </a:solidFill>
                                  <a:latin typeface="Cambria Math" panose="02040503050406030204" pitchFamily="18" charset="0"/>
                                </a:rPr>
                              </m:ctrlPr>
                            </m:sSubPr>
                            <m:e>
                              <m:r>
                                <a:rPr lang="en-AU" b="0" i="1" smtClean="0">
                                  <a:solidFill>
                                    <a:srgbClr val="FF0000"/>
                                  </a:solidFill>
                                  <a:latin typeface="Cambria Math" panose="02040503050406030204" pitchFamily="18" charset="0"/>
                                </a:rPr>
                                <m:t>𝜂</m:t>
                              </m:r>
                            </m:e>
                            <m:sub>
                              <m:r>
                                <a:rPr lang="en-AU" b="0" i="1" smtClean="0">
                                  <a:solidFill>
                                    <a:srgbClr val="FF0000"/>
                                  </a:solidFill>
                                  <a:latin typeface="Cambria Math" panose="02040503050406030204" pitchFamily="18" charset="0"/>
                                </a:rPr>
                                <m:t>𝑗</m:t>
                              </m:r>
                              <m:r>
                                <a:rPr lang="en-AU" b="0" i="1" smtClean="0">
                                  <a:solidFill>
                                    <a:srgbClr val="FF0000"/>
                                  </a:solidFill>
                                  <a:latin typeface="Cambria Math" panose="02040503050406030204" pitchFamily="18" charset="0"/>
                                </a:rPr>
                                <m:t>+1</m:t>
                              </m:r>
                            </m:sub>
                          </m:sSub>
                        </m:e>
                        <m:e>
                          <m:sSub>
                            <m:sSubPr>
                              <m:ctrlPr>
                                <a:rPr lang="en-AU" b="0" i="1" smtClean="0">
                                  <a:solidFill>
                                    <a:srgbClr val="FF0000"/>
                                  </a:solidFill>
                                  <a:latin typeface="Cambria Math" panose="02040503050406030204" pitchFamily="18" charset="0"/>
                                </a:rPr>
                              </m:ctrlPr>
                            </m:sSubPr>
                            <m:e>
                              <m:r>
                                <a:rPr lang="en-AU" b="0" i="1" smtClean="0">
                                  <a:solidFill>
                                    <a:srgbClr val="FF0000"/>
                                  </a:solidFill>
                                  <a:latin typeface="Cambria Math" panose="02040503050406030204" pitchFamily="18" charset="0"/>
                                </a:rPr>
                                <m:t>𝜂</m:t>
                              </m:r>
                            </m:e>
                            <m:sub>
                              <m:r>
                                <a:rPr lang="en-AU" b="0" i="1" smtClean="0">
                                  <a:solidFill>
                                    <a:srgbClr val="FF0000"/>
                                  </a:solidFill>
                                  <a:latin typeface="Cambria Math" panose="02040503050406030204" pitchFamily="18" charset="0"/>
                                </a:rPr>
                                <m:t>𝑗</m:t>
                              </m:r>
                            </m:sub>
                          </m:sSub>
                        </m:e>
                      </m:d>
                    </m:oMath>
                  </m:oMathPara>
                </a14:m>
                <a:endParaRPr lang="en-AU" dirty="0"/>
              </a:p>
            </p:txBody>
          </p:sp>
        </mc:Choice>
        <mc:Fallback xmlns="">
          <p:sp>
            <p:nvSpPr>
              <p:cNvPr id="6" name="TextBox 5"/>
              <p:cNvSpPr txBox="1">
                <a:spLocks noRot="1" noChangeAspect="1" noMove="1" noResize="1" noEditPoints="1" noAdjustHandles="1" noChangeArrowheads="1" noChangeShapeType="1" noTextEdit="1"/>
              </p:cNvSpPr>
              <p:nvPr/>
            </p:nvSpPr>
            <p:spPr>
              <a:xfrm>
                <a:off x="6511402" y="2251038"/>
                <a:ext cx="3270511" cy="691471"/>
              </a:xfrm>
              <a:prstGeom prst="rect">
                <a:avLst/>
              </a:prstGeom>
              <a:blipFill>
                <a:blip r:embed="rId4"/>
                <a:stretch>
                  <a:fillRect l="-1490" t="-3509" r="-1117" b="-350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511402" y="3465097"/>
                <a:ext cx="3114955" cy="688394"/>
              </a:xfrm>
              <a:prstGeom prst="rect">
                <a:avLst/>
              </a:prstGeom>
              <a:noFill/>
            </p:spPr>
            <p:txBody>
              <a:bodyPr wrap="none" rtlCol="0">
                <a:spAutoFit/>
              </a:bodyPr>
              <a:lstStyle/>
              <a:p>
                <a:r>
                  <a:rPr lang="en-AU" b="1" dirty="0"/>
                  <a:t>Public transfers &lt; 65 years</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𝑠𝑡</m:t>
                      </m:r>
                      <m:d>
                        <m:dPr>
                          <m:ctrlPr>
                            <a:rPr lang="en-AU" b="0" i="1" smtClean="0">
                              <a:latin typeface="Cambria Math" panose="02040503050406030204" pitchFamily="18" charset="0"/>
                            </a:rPr>
                          </m:ctrlPr>
                        </m:dPr>
                        <m:e>
                          <m:r>
                            <a:rPr lang="en-AU" b="0" i="1" smtClean="0">
                              <a:latin typeface="Cambria Math" panose="02040503050406030204" pitchFamily="18" charset="0"/>
                            </a:rPr>
                            <m:t>𝑗</m:t>
                          </m:r>
                          <m:r>
                            <a:rPr lang="en-AU" b="0" i="1" smtClean="0">
                              <a:latin typeface="Cambria Math" panose="02040503050406030204" pitchFamily="18" charset="0"/>
                            </a:rPr>
                            <m:t>,</m:t>
                          </m:r>
                          <m:sSub>
                            <m:sSubPr>
                              <m:ctrlPr>
                                <a:rPr lang="en-AU" b="0" i="1" smtClean="0">
                                  <a:solidFill>
                                    <a:srgbClr val="FF0000"/>
                                  </a:solidFill>
                                  <a:latin typeface="Cambria Math" panose="02040503050406030204" pitchFamily="18" charset="0"/>
                                </a:rPr>
                              </m:ctrlPr>
                            </m:sSubPr>
                            <m:e>
                              <m:r>
                                <a:rPr lang="en-AU" b="0" i="1" smtClean="0">
                                  <a:solidFill>
                                    <a:srgbClr val="FF0000"/>
                                  </a:solidFill>
                                  <a:latin typeface="Cambria Math" panose="02040503050406030204" pitchFamily="18" charset="0"/>
                                </a:rPr>
                                <m:t>𝜂</m:t>
                              </m:r>
                            </m:e>
                            <m:sub>
                              <m:r>
                                <a:rPr lang="en-AU" b="0" i="1" smtClean="0">
                                  <a:solidFill>
                                    <a:srgbClr val="FF0000"/>
                                  </a:solidFill>
                                  <a:latin typeface="Cambria Math" panose="02040503050406030204" pitchFamily="18" charset="0"/>
                                </a:rPr>
                                <m:t>𝑗</m:t>
                              </m:r>
                            </m:sub>
                          </m:sSub>
                        </m:e>
                      </m:d>
                    </m:oMath>
                  </m:oMathPara>
                </a14:m>
                <a:endParaRPr lang="en-AU" dirty="0"/>
              </a:p>
            </p:txBody>
          </p:sp>
        </mc:Choice>
        <mc:Fallback xmlns="">
          <p:sp>
            <p:nvSpPr>
              <p:cNvPr id="23" name="TextBox 22"/>
              <p:cNvSpPr txBox="1">
                <a:spLocks noRot="1" noChangeAspect="1" noMove="1" noResize="1" noEditPoints="1" noAdjustHandles="1" noChangeArrowheads="1" noChangeShapeType="1" noTextEdit="1"/>
              </p:cNvSpPr>
              <p:nvPr/>
            </p:nvSpPr>
            <p:spPr>
              <a:xfrm>
                <a:off x="6511402" y="3465097"/>
                <a:ext cx="3114955" cy="688394"/>
              </a:xfrm>
              <a:prstGeom prst="rect">
                <a:avLst/>
              </a:prstGeom>
              <a:blipFill>
                <a:blip r:embed="rId5"/>
                <a:stretch>
                  <a:fillRect l="-1566" t="-3540" r="-1761" b="-4425"/>
                </a:stretch>
              </a:blipFill>
            </p:spPr>
            <p:txBody>
              <a:bodyPr/>
              <a:lstStyle/>
              <a:p>
                <a:r>
                  <a:rPr lang="en-AU">
                    <a:noFill/>
                  </a:rPr>
                  <a:t> </a:t>
                </a:r>
              </a:p>
            </p:txBody>
          </p:sp>
        </mc:Fallback>
      </mc:AlternateContent>
      <p:sp>
        <p:nvSpPr>
          <p:cNvPr id="9" name="Oval 8"/>
          <p:cNvSpPr/>
          <p:nvPr/>
        </p:nvSpPr>
        <p:spPr>
          <a:xfrm>
            <a:off x="2043818" y="3772895"/>
            <a:ext cx="53340" cy="5334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Oval 25"/>
          <p:cNvSpPr/>
          <p:nvPr/>
        </p:nvSpPr>
        <p:spPr>
          <a:xfrm>
            <a:off x="2622938" y="2889169"/>
            <a:ext cx="53340" cy="5334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Oval 26"/>
          <p:cNvSpPr/>
          <p:nvPr/>
        </p:nvSpPr>
        <p:spPr>
          <a:xfrm>
            <a:off x="2596268" y="3671988"/>
            <a:ext cx="53340" cy="5334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Oval 27"/>
          <p:cNvSpPr/>
          <p:nvPr/>
        </p:nvSpPr>
        <p:spPr>
          <a:xfrm>
            <a:off x="2596268" y="3930838"/>
            <a:ext cx="53340" cy="5334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28"/>
          <p:cNvSpPr/>
          <p:nvPr/>
        </p:nvSpPr>
        <p:spPr>
          <a:xfrm>
            <a:off x="2596268" y="4144081"/>
            <a:ext cx="53340" cy="5334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p:cNvSpPr/>
          <p:nvPr/>
        </p:nvSpPr>
        <p:spPr>
          <a:xfrm>
            <a:off x="2596268" y="4357324"/>
            <a:ext cx="53340" cy="5334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1" name="Straight Arrow Connector 10"/>
          <p:cNvCxnSpPr>
            <a:stCxn id="9" idx="0"/>
          </p:cNvCxnSpPr>
          <p:nvPr/>
        </p:nvCxnSpPr>
        <p:spPr>
          <a:xfrm flipV="1">
            <a:off x="2070488" y="2942509"/>
            <a:ext cx="525780" cy="83038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3"/>
          </p:cNvCxnSpPr>
          <p:nvPr/>
        </p:nvCxnSpPr>
        <p:spPr>
          <a:xfrm flipV="1">
            <a:off x="2051629" y="3698658"/>
            <a:ext cx="544639" cy="11976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9" idx="4"/>
            <a:endCxn id="28" idx="5"/>
          </p:cNvCxnSpPr>
          <p:nvPr/>
        </p:nvCxnSpPr>
        <p:spPr>
          <a:xfrm>
            <a:off x="2070488" y="3826235"/>
            <a:ext cx="571309" cy="150132"/>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9" idx="4"/>
            <a:endCxn id="29" idx="1"/>
          </p:cNvCxnSpPr>
          <p:nvPr/>
        </p:nvCxnSpPr>
        <p:spPr>
          <a:xfrm>
            <a:off x="2070488" y="3826235"/>
            <a:ext cx="533591" cy="32565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9" idx="4"/>
          </p:cNvCxnSpPr>
          <p:nvPr/>
        </p:nvCxnSpPr>
        <p:spPr>
          <a:xfrm>
            <a:off x="2070488" y="3826235"/>
            <a:ext cx="552450" cy="530765"/>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C91F26A-9BAD-49C1-A1A1-228A36F57E70}"/>
                  </a:ext>
                </a:extLst>
              </p:cNvPr>
              <p:cNvSpPr txBox="1"/>
              <p:nvPr/>
            </p:nvSpPr>
            <p:spPr>
              <a:xfrm>
                <a:off x="3757107" y="979076"/>
                <a:ext cx="4533421" cy="400110"/>
              </a:xfrm>
              <a:prstGeom prst="rect">
                <a:avLst/>
              </a:prstGeom>
              <a:noFill/>
            </p:spPr>
            <p:txBody>
              <a:bodyPr wrap="none" rtlCol="0">
                <a:spAutoFit/>
              </a:bodyPr>
              <a:lstStyle/>
              <a:p>
                <a:r>
                  <a:rPr lang="en-AU" sz="2000" b="1" dirty="0">
                    <a:solidFill>
                      <a:srgbClr val="7030A0"/>
                    </a:solidFill>
                  </a:rPr>
                  <a:t>3 skill types: </a:t>
                </a:r>
                <a14:m>
                  <m:oMath xmlns:m="http://schemas.openxmlformats.org/officeDocument/2006/math">
                    <m:r>
                      <a:rPr lang="en-AU" sz="2000" b="0" i="1" smtClean="0">
                        <a:solidFill>
                          <a:srgbClr val="7030A0"/>
                        </a:solidFill>
                        <a:latin typeface="Cambria Math" panose="02040503050406030204" pitchFamily="18" charset="0"/>
                      </a:rPr>
                      <m:t>𝜚</m:t>
                    </m:r>
                    <m:r>
                      <a:rPr lang="en-AU" sz="2000" b="0" i="1" smtClean="0">
                        <a:solidFill>
                          <a:srgbClr val="7030A0"/>
                        </a:solidFill>
                        <a:latin typeface="Cambria Math" panose="02040503050406030204" pitchFamily="18" charset="0"/>
                      </a:rPr>
                      <m:t>∈{</m:t>
                    </m:r>
                    <m:r>
                      <a:rPr lang="en-AU" sz="2000" b="0" i="1" smtClean="0">
                        <a:solidFill>
                          <a:srgbClr val="7030A0"/>
                        </a:solidFill>
                        <a:latin typeface="Cambria Math" panose="02040503050406030204" pitchFamily="18" charset="0"/>
                      </a:rPr>
                      <m:t>𝑙𝑜𝑤</m:t>
                    </m:r>
                    <m:r>
                      <a:rPr lang="en-AU" sz="2000" b="0" i="1" smtClean="0">
                        <a:solidFill>
                          <a:srgbClr val="7030A0"/>
                        </a:solidFill>
                        <a:latin typeface="Cambria Math" panose="02040503050406030204" pitchFamily="18" charset="0"/>
                      </a:rPr>
                      <m:t>,</m:t>
                    </m:r>
                    <m:r>
                      <a:rPr lang="en-AU" sz="2000" b="0" i="1" smtClean="0">
                        <a:solidFill>
                          <a:srgbClr val="7030A0"/>
                        </a:solidFill>
                        <a:latin typeface="Cambria Math" panose="02040503050406030204" pitchFamily="18" charset="0"/>
                      </a:rPr>
                      <m:t>𝑚𝑒𝑑𝑖𝑢𝑚</m:t>
                    </m:r>
                    <m:r>
                      <a:rPr lang="en-AU" sz="2000" b="0" i="1" smtClean="0">
                        <a:solidFill>
                          <a:srgbClr val="7030A0"/>
                        </a:solidFill>
                        <a:latin typeface="Cambria Math" panose="02040503050406030204" pitchFamily="18" charset="0"/>
                      </a:rPr>
                      <m:t>,</m:t>
                    </m:r>
                    <m:r>
                      <a:rPr lang="en-AU" sz="2000" b="0" i="1" smtClean="0">
                        <a:solidFill>
                          <a:srgbClr val="7030A0"/>
                        </a:solidFill>
                        <a:latin typeface="Cambria Math" panose="02040503050406030204" pitchFamily="18" charset="0"/>
                      </a:rPr>
                      <m:t>h𝑖𝑔h</m:t>
                    </m:r>
                    <m:r>
                      <a:rPr lang="en-AU" sz="2000" b="0" i="1" smtClean="0">
                        <a:solidFill>
                          <a:srgbClr val="7030A0"/>
                        </a:solidFill>
                        <a:latin typeface="Cambria Math" panose="02040503050406030204" pitchFamily="18" charset="0"/>
                      </a:rPr>
                      <m:t>}</m:t>
                    </m:r>
                  </m:oMath>
                </a14:m>
                <a:endParaRPr lang="en-AU" sz="2000" b="1" dirty="0">
                  <a:solidFill>
                    <a:srgbClr val="7030A0"/>
                  </a:solidFill>
                </a:endParaRPr>
              </a:p>
            </p:txBody>
          </p:sp>
        </mc:Choice>
        <mc:Fallback xmlns="">
          <p:sp>
            <p:nvSpPr>
              <p:cNvPr id="4" name="TextBox 3">
                <a:extLst>
                  <a:ext uri="{FF2B5EF4-FFF2-40B4-BE49-F238E27FC236}">
                    <a16:creationId xmlns:a16="http://schemas.microsoft.com/office/drawing/2014/main" id="{5C91F26A-9BAD-49C1-A1A1-228A36F57E70}"/>
                  </a:ext>
                </a:extLst>
              </p:cNvPr>
              <p:cNvSpPr txBox="1">
                <a:spLocks noRot="1" noChangeAspect="1" noMove="1" noResize="1" noEditPoints="1" noAdjustHandles="1" noChangeArrowheads="1" noChangeShapeType="1" noTextEdit="1"/>
              </p:cNvSpPr>
              <p:nvPr/>
            </p:nvSpPr>
            <p:spPr>
              <a:xfrm>
                <a:off x="3757107" y="979076"/>
                <a:ext cx="4533421" cy="400110"/>
              </a:xfrm>
              <a:prstGeom prst="rect">
                <a:avLst/>
              </a:prstGeom>
              <a:blipFill>
                <a:blip r:embed="rId7"/>
                <a:stretch>
                  <a:fillRect l="-1344" t="-7692" b="-29231"/>
                </a:stretch>
              </a:blipFill>
            </p:spPr>
            <p:txBody>
              <a:bodyPr/>
              <a:lstStyle/>
              <a:p>
                <a:r>
                  <a:rPr lang="en-AU">
                    <a:noFill/>
                  </a:rPr>
                  <a:t> </a:t>
                </a:r>
              </a:p>
            </p:txBody>
          </p:sp>
        </mc:Fallback>
      </mc:AlternateContent>
    </p:spTree>
    <p:extLst>
      <p:ext uri="{BB962C8B-B14F-4D97-AF65-F5344CB8AC3E}">
        <p14:creationId xmlns:p14="http://schemas.microsoft.com/office/powerpoint/2010/main" val="389187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5" grpId="0"/>
      <p:bldP spid="6" grpId="0"/>
      <p:bldP spid="23" grpId="0"/>
      <p:bldP spid="9" grpId="0" animBg="1"/>
      <p:bldP spid="26" grpId="0" animBg="1"/>
      <p:bldP spid="27" grpId="0" animBg="1"/>
      <p:bldP spid="28" grpId="0" animBg="1"/>
      <p:bldP spid="29" grpId="0" animBg="1"/>
      <p:bldP spid="30"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Household choices</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0" y="663176"/>
            <a:ext cx="11937024" cy="645444"/>
          </a:xfrm>
        </p:spPr>
        <p:txBody>
          <a:bodyPr>
            <a:normAutofit/>
          </a:bodyPr>
          <a:lstStyle/>
          <a:p>
            <a:pPr lvl="1"/>
            <a:r>
              <a:rPr lang="en-AU" sz="1800" dirty="0"/>
              <a:t>Optimal decisions over sequences of consumption, leisure, savings over lifetime (j=20,25,…85)</a:t>
            </a:r>
          </a:p>
          <a:p>
            <a:pPr lvl="1"/>
            <a:endParaRPr lang="en-AU" sz="1400" dirty="0"/>
          </a:p>
          <a:p>
            <a:pPr marL="702900" indent="-342900">
              <a:buFont typeface="Arial" panose="020B0604020202020204" pitchFamily="34" charset="0"/>
              <a:buChar char="•"/>
            </a:pPr>
            <a:endParaRPr lang="en-AU" sz="1400" dirty="0"/>
          </a:p>
        </p:txBody>
      </p:sp>
      <p:grpSp>
        <p:nvGrpSpPr>
          <p:cNvPr id="6" name="Group 5">
            <a:extLst>
              <a:ext uri="{FF2B5EF4-FFF2-40B4-BE49-F238E27FC236}">
                <a16:creationId xmlns:a16="http://schemas.microsoft.com/office/drawing/2014/main" id="{054BF52E-63E5-4B8A-8722-06E50D61F1DA}"/>
              </a:ext>
            </a:extLst>
          </p:cNvPr>
          <p:cNvGrpSpPr/>
          <p:nvPr/>
        </p:nvGrpSpPr>
        <p:grpSpPr>
          <a:xfrm>
            <a:off x="79387" y="1709530"/>
            <a:ext cx="12046354" cy="4591879"/>
            <a:chOff x="228472" y="1709530"/>
            <a:chExt cx="11451049" cy="3995025"/>
          </a:xfrm>
        </p:grpSpPr>
        <p:pic>
          <p:nvPicPr>
            <p:cNvPr id="4" name="Picture 3" descr="Chart, line chart&#10;&#10;Description automatically generated">
              <a:extLst>
                <a:ext uri="{FF2B5EF4-FFF2-40B4-BE49-F238E27FC236}">
                  <a16:creationId xmlns:a16="http://schemas.microsoft.com/office/drawing/2014/main" id="{35B45848-8D97-44C7-9374-B19B3EDF19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472" y="1709530"/>
              <a:ext cx="3934033" cy="2949400"/>
            </a:xfrm>
            <a:prstGeom prst="rect">
              <a:avLst/>
            </a:prstGeom>
          </p:spPr>
        </p:pic>
        <p:pic>
          <p:nvPicPr>
            <p:cNvPr id="7" name="Picture 6" descr="Chart, line chart&#10;&#10;Description automatically generated">
              <a:extLst>
                <a:ext uri="{FF2B5EF4-FFF2-40B4-BE49-F238E27FC236}">
                  <a16:creationId xmlns:a16="http://schemas.microsoft.com/office/drawing/2014/main" id="{434DAD8A-B0DC-4E82-99AB-BBB8F1B10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5487" y="1712931"/>
              <a:ext cx="3934034" cy="2949401"/>
            </a:xfrm>
            <a:prstGeom prst="rect">
              <a:avLst/>
            </a:prstGeom>
          </p:spPr>
        </p:pic>
        <p:pic>
          <p:nvPicPr>
            <p:cNvPr id="9" name="Picture 8" descr="Chart, line chart&#10;&#10;Description automatically generated">
              <a:extLst>
                <a:ext uri="{FF2B5EF4-FFF2-40B4-BE49-F238E27FC236}">
                  <a16:creationId xmlns:a16="http://schemas.microsoft.com/office/drawing/2014/main" id="{156D58AA-EC6E-4665-8E3D-1D1656347A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7588" y="1709530"/>
              <a:ext cx="3934034" cy="2949401"/>
            </a:xfrm>
            <a:prstGeom prst="rect">
              <a:avLst/>
            </a:prstGeom>
          </p:spPr>
        </p:pic>
        <p:sp>
          <p:nvSpPr>
            <p:cNvPr id="13" name="Content Placeholder 2">
              <a:extLst>
                <a:ext uri="{FF2B5EF4-FFF2-40B4-BE49-F238E27FC236}">
                  <a16:creationId xmlns:a16="http://schemas.microsoft.com/office/drawing/2014/main" id="{4AC240FF-F553-4FEF-BD5F-8BDBF6E0826F}"/>
                </a:ext>
              </a:extLst>
            </p:cNvPr>
            <p:cNvSpPr txBox="1">
              <a:spLocks/>
            </p:cNvSpPr>
            <p:nvPr/>
          </p:nvSpPr>
          <p:spPr>
            <a:xfrm>
              <a:off x="1023697" y="4595556"/>
              <a:ext cx="1892175" cy="660522"/>
            </a:xfrm>
            <a:prstGeom prst="rect">
              <a:avLst/>
            </a:prstGeom>
          </p:spPr>
          <p:txBody>
            <a:bodyPr vert="horz" lIns="91440" tIns="45720" rIns="91440" bIns="45720" rtlCol="0">
              <a:normAutofit/>
            </a:bodyPr>
            <a:lst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AU" sz="2400" dirty="0"/>
                <a:t>Labour</a:t>
              </a:r>
            </a:p>
          </p:txBody>
        </p:sp>
        <p:sp>
          <p:nvSpPr>
            <p:cNvPr id="14" name="Content Placeholder 2">
              <a:extLst>
                <a:ext uri="{FF2B5EF4-FFF2-40B4-BE49-F238E27FC236}">
                  <a16:creationId xmlns:a16="http://schemas.microsoft.com/office/drawing/2014/main" id="{DF3761B3-3790-44AD-A7FB-AAFE759391C5}"/>
                </a:ext>
              </a:extLst>
            </p:cNvPr>
            <p:cNvSpPr txBox="1">
              <a:spLocks/>
            </p:cNvSpPr>
            <p:nvPr/>
          </p:nvSpPr>
          <p:spPr>
            <a:xfrm>
              <a:off x="5035617" y="4552930"/>
              <a:ext cx="1892175" cy="660522"/>
            </a:xfrm>
            <a:prstGeom prst="rect">
              <a:avLst/>
            </a:prstGeom>
          </p:spPr>
          <p:txBody>
            <a:bodyPr vert="horz" lIns="91440" tIns="45720" rIns="91440" bIns="45720" rtlCol="0">
              <a:normAutofit/>
            </a:bodyPr>
            <a:lst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AU" sz="2400" dirty="0"/>
                <a:t>Savings</a:t>
              </a:r>
            </a:p>
            <a:p>
              <a:pPr marL="702900" indent="-342900">
                <a:buFont typeface="Arial" panose="020B0604020202020204" pitchFamily="34" charset="0"/>
                <a:buChar char="•"/>
              </a:pPr>
              <a:endParaRPr lang="en-AU" sz="2400" dirty="0"/>
            </a:p>
          </p:txBody>
        </p:sp>
        <p:sp>
          <p:nvSpPr>
            <p:cNvPr id="15" name="Content Placeholder 2">
              <a:extLst>
                <a:ext uri="{FF2B5EF4-FFF2-40B4-BE49-F238E27FC236}">
                  <a16:creationId xmlns:a16="http://schemas.microsoft.com/office/drawing/2014/main" id="{F7C10149-D70B-4B67-91C9-53C5C0F36BC4}"/>
                </a:ext>
              </a:extLst>
            </p:cNvPr>
            <p:cNvSpPr txBox="1">
              <a:spLocks/>
            </p:cNvSpPr>
            <p:nvPr/>
          </p:nvSpPr>
          <p:spPr>
            <a:xfrm>
              <a:off x="8460198" y="4662331"/>
              <a:ext cx="2179875" cy="749548"/>
            </a:xfrm>
            <a:prstGeom prst="rect">
              <a:avLst/>
            </a:prstGeom>
          </p:spPr>
          <p:txBody>
            <a:bodyPr vert="horz" lIns="91440" tIns="45720" rIns="91440" bIns="45720" rtlCol="0">
              <a:normAutofit fontScale="85000" lnSpcReduction="10000"/>
            </a:bodyPr>
            <a:lst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AU" sz="2400" dirty="0"/>
                <a:t>Consumption</a:t>
              </a:r>
            </a:p>
            <a:p>
              <a:pPr marL="702900" indent="-342900">
                <a:buFont typeface="Arial" panose="020B0604020202020204" pitchFamily="34" charset="0"/>
                <a:buChar char="•"/>
              </a:pPr>
              <a:endParaRPr lang="en-AU"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1E6C447-79F0-4B41-9C89-645A06478322}"/>
                    </a:ext>
                  </a:extLst>
                </p:cNvPr>
                <p:cNvSpPr txBox="1"/>
                <p:nvPr/>
              </p:nvSpPr>
              <p:spPr>
                <a:xfrm>
                  <a:off x="1329391" y="5115804"/>
                  <a:ext cx="1452192" cy="58875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AU" sz="2800" b="0" i="1" smtClean="0">
                                <a:latin typeface="Cambria Math" panose="02040503050406030204" pitchFamily="18" charset="0"/>
                              </a:rPr>
                            </m:ctrlPr>
                          </m:dPr>
                          <m:e>
                            <m:r>
                              <a:rPr lang="en-AU" sz="2800" b="0" i="1" smtClean="0">
                                <a:latin typeface="Cambria Math" panose="02040503050406030204" pitchFamily="18" charset="0"/>
                              </a:rPr>
                              <m:t>1−</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𝑙</m:t>
                                </m:r>
                              </m:e>
                              <m:sub>
                                <m:r>
                                  <a:rPr lang="en-AU" sz="2800" b="0" i="1" smtClean="0">
                                    <a:latin typeface="Cambria Math" panose="02040503050406030204" pitchFamily="18" charset="0"/>
                                  </a:rPr>
                                  <m:t>𝑗</m:t>
                                </m:r>
                              </m:sub>
                            </m:sSub>
                          </m:e>
                        </m:d>
                      </m:oMath>
                    </m:oMathPara>
                  </a14:m>
                  <a:endParaRPr lang="en-AU" sz="2800" dirty="0"/>
                </a:p>
              </p:txBody>
            </p:sp>
          </mc:Choice>
          <mc:Fallback xmlns="">
            <p:sp>
              <p:nvSpPr>
                <p:cNvPr id="3" name="TextBox 2">
                  <a:extLst>
                    <a:ext uri="{FF2B5EF4-FFF2-40B4-BE49-F238E27FC236}">
                      <a16:creationId xmlns:a16="http://schemas.microsoft.com/office/drawing/2014/main" id="{51E6C447-79F0-4B41-9C89-645A06478322}"/>
                    </a:ext>
                  </a:extLst>
                </p:cNvPr>
                <p:cNvSpPr txBox="1">
                  <a:spLocks noRot="1" noChangeAspect="1" noMove="1" noResize="1" noEditPoints="1" noAdjustHandles="1" noChangeArrowheads="1" noChangeShapeType="1" noTextEdit="1"/>
                </p:cNvSpPr>
                <p:nvPr/>
              </p:nvSpPr>
              <p:spPr>
                <a:xfrm>
                  <a:off x="1329391" y="5115804"/>
                  <a:ext cx="1452192" cy="588751"/>
                </a:xfrm>
                <a:prstGeom prst="rect">
                  <a:avLst/>
                </a:prstGeom>
                <a:blipFill>
                  <a:blip r:embed="rId5"/>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4AB4243-FD9F-4C5B-A542-9200082330AA}"/>
                    </a:ext>
                  </a:extLst>
                </p:cNvPr>
                <p:cNvSpPr txBox="1"/>
                <p:nvPr/>
              </p:nvSpPr>
              <p:spPr>
                <a:xfrm>
                  <a:off x="5600575" y="5115804"/>
                  <a:ext cx="990849" cy="5579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𝑎</m:t>
                            </m:r>
                          </m:e>
                          <m:sub>
                            <m:r>
                              <a:rPr lang="en-AU" sz="2800" b="0" i="1" smtClean="0">
                                <a:latin typeface="Cambria Math" panose="02040503050406030204" pitchFamily="18" charset="0"/>
                              </a:rPr>
                              <m:t>𝑗</m:t>
                            </m:r>
                            <m:r>
                              <a:rPr lang="en-AU" sz="2800" b="0" i="1" smtClean="0">
                                <a:latin typeface="Cambria Math" panose="02040503050406030204" pitchFamily="18" charset="0"/>
                              </a:rPr>
                              <m:t>+1 </m:t>
                            </m:r>
                          </m:sub>
                        </m:sSub>
                      </m:oMath>
                    </m:oMathPara>
                  </a14:m>
                  <a:endParaRPr lang="en-AU" sz="2800" dirty="0"/>
                </a:p>
              </p:txBody>
            </p:sp>
          </mc:Choice>
          <mc:Fallback xmlns="">
            <p:sp>
              <p:nvSpPr>
                <p:cNvPr id="18" name="TextBox 17">
                  <a:extLst>
                    <a:ext uri="{FF2B5EF4-FFF2-40B4-BE49-F238E27FC236}">
                      <a16:creationId xmlns:a16="http://schemas.microsoft.com/office/drawing/2014/main" id="{34AB4243-FD9F-4C5B-A542-9200082330AA}"/>
                    </a:ext>
                  </a:extLst>
                </p:cNvPr>
                <p:cNvSpPr txBox="1">
                  <a:spLocks noRot="1" noChangeAspect="1" noMove="1" noResize="1" noEditPoints="1" noAdjustHandles="1" noChangeArrowheads="1" noChangeShapeType="1" noTextEdit="1"/>
                </p:cNvSpPr>
                <p:nvPr/>
              </p:nvSpPr>
              <p:spPr>
                <a:xfrm>
                  <a:off x="5600575" y="5115804"/>
                  <a:ext cx="990849" cy="557910"/>
                </a:xfrm>
                <a:prstGeom prst="rect">
                  <a:avLst/>
                </a:prstGeom>
                <a:blipFill>
                  <a:blip r:embed="rId6"/>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7C33840-A295-4FFB-88CF-C90FFD41C710}"/>
                    </a:ext>
                  </a:extLst>
                </p:cNvPr>
                <p:cNvSpPr txBox="1"/>
                <p:nvPr/>
              </p:nvSpPr>
              <p:spPr>
                <a:xfrm>
                  <a:off x="9262271" y="5112403"/>
                  <a:ext cx="546047" cy="5579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𝑐</m:t>
                            </m:r>
                          </m:e>
                          <m:sub>
                            <m:r>
                              <a:rPr lang="en-AU" sz="2800" b="0" i="1" smtClean="0">
                                <a:latin typeface="Cambria Math" panose="02040503050406030204" pitchFamily="18" charset="0"/>
                              </a:rPr>
                              <m:t>𝑗</m:t>
                            </m:r>
                          </m:sub>
                        </m:sSub>
                      </m:oMath>
                    </m:oMathPara>
                  </a14:m>
                  <a:endParaRPr lang="en-AU" sz="2800" dirty="0"/>
                </a:p>
              </p:txBody>
            </p:sp>
          </mc:Choice>
          <mc:Fallback xmlns="">
            <p:sp>
              <p:nvSpPr>
                <p:cNvPr id="20" name="TextBox 19">
                  <a:extLst>
                    <a:ext uri="{FF2B5EF4-FFF2-40B4-BE49-F238E27FC236}">
                      <a16:creationId xmlns:a16="http://schemas.microsoft.com/office/drawing/2014/main" id="{27C33840-A295-4FFB-88CF-C90FFD41C710}"/>
                    </a:ext>
                  </a:extLst>
                </p:cNvPr>
                <p:cNvSpPr txBox="1">
                  <a:spLocks noRot="1" noChangeAspect="1" noMove="1" noResize="1" noEditPoints="1" noAdjustHandles="1" noChangeArrowheads="1" noChangeShapeType="1" noTextEdit="1"/>
                </p:cNvSpPr>
                <p:nvPr/>
              </p:nvSpPr>
              <p:spPr>
                <a:xfrm>
                  <a:off x="9262271" y="5112403"/>
                  <a:ext cx="546047" cy="557910"/>
                </a:xfrm>
                <a:prstGeom prst="rect">
                  <a:avLst/>
                </a:prstGeom>
                <a:blipFill>
                  <a:blip r:embed="rId7"/>
                  <a:stretch>
                    <a:fillRect/>
                  </a:stretch>
                </a:blipFill>
              </p:spPr>
              <p:txBody>
                <a:bodyPr/>
                <a:lstStyle/>
                <a:p>
                  <a:r>
                    <a:rPr lang="en-AU">
                      <a:noFill/>
                    </a:rPr>
                    <a:t> </a:t>
                  </a:r>
                </a:p>
              </p:txBody>
            </p:sp>
          </mc:Fallback>
        </mc:AlternateContent>
      </p:grpSp>
    </p:spTree>
    <p:extLst>
      <p:ext uri="{BB962C8B-B14F-4D97-AF65-F5344CB8AC3E}">
        <p14:creationId xmlns:p14="http://schemas.microsoft.com/office/powerpoint/2010/main" val="2482247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Household decision problem (summarized)</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B320E3C-08F1-4C42-9F51-115491462B70}"/>
                  </a:ext>
                </a:extLst>
              </p:cNvPr>
              <p:cNvSpPr txBox="1"/>
              <p:nvPr/>
            </p:nvSpPr>
            <p:spPr>
              <a:xfrm>
                <a:off x="665387" y="1098203"/>
                <a:ext cx="9960099" cy="2862835"/>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𝑉</m:t>
                          </m:r>
                        </m:e>
                        <m:sup>
                          <m:r>
                            <a:rPr lang="en-AU" sz="2400" b="0" i="1" smtClean="0">
                              <a:latin typeface="Cambria Math" panose="02040503050406030204" pitchFamily="18" charset="0"/>
                            </a:rPr>
                            <m:t>𝑗</m:t>
                          </m:r>
                        </m:sup>
                      </m:sSup>
                      <m:d>
                        <m:dPr>
                          <m:ctrlPr>
                            <a:rPr lang="en-AU" sz="2400" b="0" i="1" smtClean="0">
                              <a:latin typeface="Cambria Math" panose="02040503050406030204" pitchFamily="18" charset="0"/>
                            </a:rPr>
                          </m:ctrlPr>
                        </m:dPr>
                        <m:e>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𝜒</m:t>
                              </m:r>
                            </m:e>
                            <m:sub>
                              <m:r>
                                <a:rPr lang="en-AU" sz="2400" b="0" i="1" smtClean="0">
                                  <a:latin typeface="Cambria Math" panose="02040503050406030204" pitchFamily="18" charset="0"/>
                                </a:rPr>
                                <m:t>𝑗</m:t>
                              </m:r>
                            </m:sub>
                          </m:sSub>
                        </m:e>
                      </m:d>
                      <m:r>
                        <a:rPr lang="en-AU" sz="2400" b="0" i="1" smtClean="0">
                          <a:latin typeface="Cambria Math" panose="02040503050406030204" pitchFamily="18" charset="0"/>
                        </a:rPr>
                        <m:t>=</m:t>
                      </m:r>
                      <m:func>
                        <m:funcPr>
                          <m:ctrlPr>
                            <a:rPr lang="en-AU" sz="2400" b="0" i="1" smtClean="0">
                              <a:latin typeface="Cambria Math" panose="02040503050406030204" pitchFamily="18" charset="0"/>
                            </a:rPr>
                          </m:ctrlPr>
                        </m:funcPr>
                        <m:fName>
                          <m:limLow>
                            <m:limLowPr>
                              <m:ctrlPr>
                                <a:rPr lang="en-AU" sz="2400" b="0" i="1" smtClean="0">
                                  <a:latin typeface="Cambria Math" panose="02040503050406030204" pitchFamily="18" charset="0"/>
                                </a:rPr>
                              </m:ctrlPr>
                            </m:limLowPr>
                            <m:e>
                              <m:r>
                                <m:rPr>
                                  <m:sty m:val="p"/>
                                </m:rPr>
                                <a:rPr lang="en-AU" sz="2400" b="0" i="0" smtClean="0">
                                  <a:latin typeface="Cambria Math" panose="02040503050406030204" pitchFamily="18" charset="0"/>
                                </a:rPr>
                                <m:t>max</m:t>
                              </m:r>
                            </m:e>
                            <m:lim>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𝑐</m:t>
                                  </m:r>
                                </m:e>
                                <m:sub>
                                  <m:r>
                                    <a:rPr lang="en-AU" sz="2400" b="0" i="1" smtClean="0">
                                      <a:latin typeface="Cambria Math" panose="02040503050406030204" pitchFamily="18" charset="0"/>
                                    </a:rPr>
                                    <m:t>𝑗</m:t>
                                  </m:r>
                                </m:sub>
                              </m:sSub>
                              <m:r>
                                <a:rPr lang="en-AU" sz="2400" b="0" i="1" smtClean="0">
                                  <a:latin typeface="Cambria Math" panose="02040503050406030204" pitchFamily="18" charset="0"/>
                                </a:rPr>
                                <m:t>,</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𝑙</m:t>
                                  </m:r>
                                </m:e>
                                <m:sub>
                                  <m:r>
                                    <a:rPr lang="en-AU" sz="2400" b="0" i="1" smtClean="0">
                                      <a:latin typeface="Cambria Math" panose="02040503050406030204" pitchFamily="18" charset="0"/>
                                    </a:rPr>
                                    <m:t>𝑗</m:t>
                                  </m:r>
                                </m:sub>
                              </m:sSub>
                              <m:r>
                                <a:rPr lang="en-AU" sz="2400" b="0" i="1" smtClean="0">
                                  <a:latin typeface="Cambria Math" panose="02040503050406030204" pitchFamily="18" charset="0"/>
                                </a:rPr>
                                <m:t>,</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𝑎</m:t>
                                  </m:r>
                                </m:e>
                                <m:sub>
                                  <m:r>
                                    <a:rPr lang="en-AU" sz="2400" b="0" i="1" smtClean="0">
                                      <a:latin typeface="Cambria Math" panose="02040503050406030204" pitchFamily="18" charset="0"/>
                                    </a:rPr>
                                    <m:t>𝑗</m:t>
                                  </m:r>
                                  <m:r>
                                    <a:rPr lang="en-AU" sz="2400" b="0" i="1" smtClean="0">
                                      <a:latin typeface="Cambria Math" panose="02040503050406030204" pitchFamily="18" charset="0"/>
                                    </a:rPr>
                                    <m:t>+1</m:t>
                                  </m:r>
                                </m:sub>
                              </m:sSub>
                            </m:lim>
                          </m:limLow>
                        </m:fName>
                        <m:e>
                          <m:d>
                            <m:dPr>
                              <m:begChr m:val="{"/>
                              <m:endChr m:val="}"/>
                              <m:ctrlPr>
                                <a:rPr lang="en-AU" sz="2400" b="0" i="1" smtClean="0">
                                  <a:latin typeface="Cambria Math" panose="02040503050406030204" pitchFamily="18" charset="0"/>
                                </a:rPr>
                              </m:ctrlPr>
                            </m:dPr>
                            <m:e>
                              <m:r>
                                <a:rPr lang="en-AU" sz="2400" b="0" i="1" smtClean="0">
                                  <a:latin typeface="Cambria Math" panose="02040503050406030204" pitchFamily="18" charset="0"/>
                                </a:rPr>
                                <m:t>𝑢</m:t>
                              </m:r>
                              <m:d>
                                <m:dPr>
                                  <m:ctrlPr>
                                    <a:rPr lang="en-AU" sz="2400" b="0" i="1" smtClean="0">
                                      <a:latin typeface="Cambria Math" panose="02040503050406030204" pitchFamily="18" charset="0"/>
                                    </a:rPr>
                                  </m:ctrlPr>
                                </m:dPr>
                                <m:e>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𝑐</m:t>
                                      </m:r>
                                    </m:e>
                                    <m:sub>
                                      <m:r>
                                        <a:rPr lang="en-AU" sz="2400" b="0" i="1" smtClean="0">
                                          <a:latin typeface="Cambria Math" panose="02040503050406030204" pitchFamily="18" charset="0"/>
                                        </a:rPr>
                                        <m:t>𝑗</m:t>
                                      </m:r>
                                    </m:sub>
                                  </m:sSub>
                                  <m:r>
                                    <a:rPr lang="en-AU" sz="2400" b="0" i="1" smtClean="0">
                                      <a:latin typeface="Cambria Math" panose="02040503050406030204" pitchFamily="18" charset="0"/>
                                    </a:rPr>
                                    <m:t>,</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𝑙</m:t>
                                      </m:r>
                                    </m:e>
                                    <m:sub>
                                      <m:r>
                                        <a:rPr lang="en-AU" sz="2400" b="0" i="1" smtClean="0">
                                          <a:latin typeface="Cambria Math" panose="02040503050406030204" pitchFamily="18" charset="0"/>
                                        </a:rPr>
                                        <m:t>𝑗</m:t>
                                      </m:r>
                                    </m:sub>
                                  </m:sSub>
                                </m:e>
                              </m:d>
                              <m:r>
                                <a:rPr lang="en-AU" sz="2400" b="0" i="1" smtClean="0">
                                  <a:latin typeface="Cambria Math" panose="02040503050406030204" pitchFamily="18" charset="0"/>
                                </a:rPr>
                                <m:t>+</m:t>
                              </m:r>
                              <m:r>
                                <a:rPr lang="en-AU" sz="2400" b="0" i="1" smtClean="0">
                                  <a:latin typeface="Cambria Math" panose="02040503050406030204" pitchFamily="18" charset="0"/>
                                </a:rPr>
                                <m:t>𝛽</m:t>
                              </m:r>
                              <m:sSub>
                                <m:sSubPr>
                                  <m:ctrlPr>
                                    <a:rPr lang="en-AU" sz="2400" i="1">
                                      <a:latin typeface="Cambria Math" panose="02040503050406030204" pitchFamily="18" charset="0"/>
                                    </a:rPr>
                                  </m:ctrlPr>
                                </m:sSubPr>
                                <m:e>
                                  <m:r>
                                    <a:rPr lang="en-AU" sz="2400" i="1">
                                      <a:latin typeface="Cambria Math" panose="02040503050406030204" pitchFamily="18" charset="0"/>
                                    </a:rPr>
                                    <m:t>𝜓</m:t>
                                  </m:r>
                                </m:e>
                                <m:sub>
                                  <m:r>
                                    <a:rPr lang="en-AU" sz="2400" i="1">
                                      <a:latin typeface="Cambria Math" panose="02040503050406030204" pitchFamily="18" charset="0"/>
                                    </a:rPr>
                                    <m:t>𝑗</m:t>
                                  </m:r>
                                  <m:r>
                                    <a:rPr lang="en-AU" sz="2400" i="1">
                                      <a:latin typeface="Cambria Math" panose="02040503050406030204" pitchFamily="18" charset="0"/>
                                    </a:rPr>
                                    <m:t>+1</m:t>
                                  </m:r>
                                </m:sub>
                              </m:sSub>
                              <m:nary>
                                <m:naryPr>
                                  <m:chr m:val="∑"/>
                                  <m:supHide m:val="on"/>
                                  <m:ctrlPr>
                                    <a:rPr lang="en-AU" sz="2400" i="1">
                                      <a:latin typeface="Cambria Math" panose="02040503050406030204" pitchFamily="18" charset="0"/>
                                    </a:rPr>
                                  </m:ctrlPr>
                                </m:naryPr>
                                <m:sub>
                                  <m:sSub>
                                    <m:sSubPr>
                                      <m:ctrlPr>
                                        <a:rPr lang="en-AU" sz="2400" i="1">
                                          <a:latin typeface="Cambria Math" panose="02040503050406030204" pitchFamily="18" charset="0"/>
                                        </a:rPr>
                                      </m:ctrlPr>
                                    </m:sSubPr>
                                    <m:e>
                                      <m:r>
                                        <a:rPr lang="en-AU" sz="2400" i="1">
                                          <a:latin typeface="Cambria Math" panose="02040503050406030204" pitchFamily="18" charset="0"/>
                                        </a:rPr>
                                        <m:t>𝜂</m:t>
                                      </m:r>
                                    </m:e>
                                    <m:sub>
                                      <m:r>
                                        <a:rPr lang="en-AU" sz="2400" i="1">
                                          <a:latin typeface="Cambria Math" panose="02040503050406030204" pitchFamily="18" charset="0"/>
                                        </a:rPr>
                                        <m:t>𝑗</m:t>
                                      </m:r>
                                      <m:r>
                                        <a:rPr lang="en-AU" sz="2400" i="1">
                                          <a:latin typeface="Cambria Math" panose="02040503050406030204" pitchFamily="18" charset="0"/>
                                        </a:rPr>
                                        <m:t>+1</m:t>
                                      </m:r>
                                    </m:sub>
                                  </m:sSub>
                                </m:sub>
                                <m:sup/>
                                <m:e>
                                  <m:sSub>
                                    <m:sSubPr>
                                      <m:ctrlPr>
                                        <a:rPr lang="en-AU" sz="2400" i="1">
                                          <a:latin typeface="Cambria Math" panose="02040503050406030204" pitchFamily="18" charset="0"/>
                                        </a:rPr>
                                      </m:ctrlPr>
                                    </m:sSubPr>
                                    <m:e>
                                      <m:r>
                                        <a:rPr lang="en-AU" sz="2400" i="1">
                                          <a:latin typeface="Cambria Math" panose="02040503050406030204" pitchFamily="18" charset="0"/>
                                        </a:rPr>
                                        <m:t>𝜋</m:t>
                                      </m:r>
                                    </m:e>
                                    <m:sub>
                                      <m:r>
                                        <a:rPr lang="en-AU" sz="2400" i="1">
                                          <a:latin typeface="Cambria Math" panose="02040503050406030204" pitchFamily="18" charset="0"/>
                                        </a:rPr>
                                        <m:t>𝜚</m:t>
                                      </m:r>
                                      <m:r>
                                        <a:rPr lang="en-AU" sz="2400" i="1">
                                          <a:latin typeface="Cambria Math" panose="02040503050406030204" pitchFamily="18" charset="0"/>
                                        </a:rPr>
                                        <m:t>,</m:t>
                                      </m:r>
                                      <m:r>
                                        <a:rPr lang="en-AU" sz="2400" i="1">
                                          <a:latin typeface="Cambria Math" panose="02040503050406030204" pitchFamily="18" charset="0"/>
                                        </a:rPr>
                                        <m:t>𝑗</m:t>
                                      </m:r>
                                    </m:sub>
                                  </m:sSub>
                                  <m:d>
                                    <m:dPr>
                                      <m:ctrlPr>
                                        <a:rPr lang="en-AU" sz="2400" i="1">
                                          <a:latin typeface="Cambria Math" panose="02040503050406030204" pitchFamily="18" charset="0"/>
                                        </a:rPr>
                                      </m:ctrlPr>
                                    </m:dPr>
                                    <m:e>
                                      <m:sSub>
                                        <m:sSubPr>
                                          <m:ctrlPr>
                                            <a:rPr lang="en-AU" sz="2400" i="1">
                                              <a:latin typeface="Cambria Math" panose="02040503050406030204" pitchFamily="18" charset="0"/>
                                            </a:rPr>
                                          </m:ctrlPr>
                                        </m:sSubPr>
                                        <m:e>
                                          <m:r>
                                            <a:rPr lang="en-AU" sz="2400" i="1">
                                              <a:latin typeface="Cambria Math" panose="02040503050406030204" pitchFamily="18" charset="0"/>
                                            </a:rPr>
                                            <m:t>𝜂</m:t>
                                          </m:r>
                                        </m:e>
                                        <m:sub>
                                          <m:r>
                                            <a:rPr lang="en-AU" sz="2400" i="1">
                                              <a:latin typeface="Cambria Math" panose="02040503050406030204" pitchFamily="18" charset="0"/>
                                            </a:rPr>
                                            <m:t>𝑗</m:t>
                                          </m:r>
                                          <m:r>
                                            <a:rPr lang="en-AU" sz="2400" i="1">
                                              <a:latin typeface="Cambria Math" panose="02040503050406030204" pitchFamily="18" charset="0"/>
                                            </a:rPr>
                                            <m:t>+1</m:t>
                                          </m:r>
                                        </m:sub>
                                      </m:sSub>
                                      <m:r>
                                        <a:rPr lang="en-AU" sz="2400" i="1">
                                          <a:latin typeface="Cambria Math" panose="02040503050406030204" pitchFamily="18" charset="0"/>
                                        </a:rPr>
                                        <m:t>|</m:t>
                                      </m:r>
                                      <m:sSub>
                                        <m:sSubPr>
                                          <m:ctrlPr>
                                            <a:rPr lang="en-AU" sz="2400" i="1">
                                              <a:latin typeface="Cambria Math" panose="02040503050406030204" pitchFamily="18" charset="0"/>
                                            </a:rPr>
                                          </m:ctrlPr>
                                        </m:sSubPr>
                                        <m:e>
                                          <m:r>
                                            <a:rPr lang="en-AU" sz="2400" i="1">
                                              <a:latin typeface="Cambria Math" panose="02040503050406030204" pitchFamily="18" charset="0"/>
                                            </a:rPr>
                                            <m:t>𝜂</m:t>
                                          </m:r>
                                        </m:e>
                                        <m:sub>
                                          <m:r>
                                            <a:rPr lang="en-AU" sz="2400" i="1">
                                              <a:latin typeface="Cambria Math" panose="02040503050406030204" pitchFamily="18" charset="0"/>
                                            </a:rPr>
                                            <m:t>𝑗</m:t>
                                          </m:r>
                                        </m:sub>
                                      </m:sSub>
                                    </m:e>
                                  </m:d>
                                </m:e>
                              </m:nary>
                              <m:sSup>
                                <m:sSupPr>
                                  <m:ctrlPr>
                                    <a:rPr lang="en-AU" sz="2400" i="1">
                                      <a:latin typeface="Cambria Math" panose="02040503050406030204" pitchFamily="18" charset="0"/>
                                    </a:rPr>
                                  </m:ctrlPr>
                                </m:sSupPr>
                                <m:e>
                                  <m:r>
                                    <a:rPr lang="en-AU" sz="2400" i="1">
                                      <a:latin typeface="Cambria Math" panose="02040503050406030204" pitchFamily="18" charset="0"/>
                                    </a:rPr>
                                    <m:t>𝑉</m:t>
                                  </m:r>
                                </m:e>
                                <m:sup>
                                  <m:r>
                                    <a:rPr lang="en-AU" sz="2400" i="1">
                                      <a:latin typeface="Cambria Math" panose="02040503050406030204" pitchFamily="18" charset="0"/>
                                    </a:rPr>
                                    <m:t>𝑗</m:t>
                                  </m:r>
                                  <m:r>
                                    <a:rPr lang="en-AU" sz="2400" i="1">
                                      <a:latin typeface="Cambria Math" panose="02040503050406030204" pitchFamily="18" charset="0"/>
                                    </a:rPr>
                                    <m:t>+1</m:t>
                                  </m:r>
                                </m:sup>
                              </m:sSup>
                              <m:d>
                                <m:dPr>
                                  <m:ctrlPr>
                                    <a:rPr lang="en-AU" sz="2400" i="1">
                                      <a:latin typeface="Cambria Math" panose="02040503050406030204" pitchFamily="18" charset="0"/>
                                    </a:rPr>
                                  </m:ctrlPr>
                                </m:dPr>
                                <m:e>
                                  <m:sSub>
                                    <m:sSubPr>
                                      <m:ctrlPr>
                                        <a:rPr lang="en-AU" sz="2400" i="1">
                                          <a:latin typeface="Cambria Math" panose="02040503050406030204" pitchFamily="18" charset="0"/>
                                        </a:rPr>
                                      </m:ctrlPr>
                                    </m:sSubPr>
                                    <m:e>
                                      <m:r>
                                        <a:rPr lang="en-AU" sz="2400" i="1">
                                          <a:latin typeface="Cambria Math" panose="02040503050406030204" pitchFamily="18" charset="0"/>
                                        </a:rPr>
                                        <m:t>𝜒</m:t>
                                      </m:r>
                                    </m:e>
                                    <m:sub>
                                      <m:r>
                                        <a:rPr lang="en-AU" sz="2400" i="1">
                                          <a:latin typeface="Cambria Math" panose="02040503050406030204" pitchFamily="18" charset="0"/>
                                        </a:rPr>
                                        <m:t>𝑗</m:t>
                                      </m:r>
                                    </m:sub>
                                  </m:sSub>
                                </m:e>
                              </m:d>
                            </m:e>
                          </m:d>
                        </m:e>
                      </m:func>
                    </m:oMath>
                  </m:oMathPara>
                </a14:m>
                <a:endParaRPr lang="en-AU" sz="2800" dirty="0"/>
              </a:p>
              <a:p>
                <a:endParaRPr lang="en-AU" sz="2800" i="1" dirty="0">
                  <a:latin typeface="Cambria Math" panose="02040503050406030204" pitchFamily="18" charset="0"/>
                </a:endParaRPr>
              </a:p>
              <a:p>
                <a14:m>
                  <m:oMath xmlns:m="http://schemas.openxmlformats.org/officeDocument/2006/math">
                    <m:r>
                      <a:rPr lang="en-AU" sz="2800" i="1" dirty="0" smtClean="0">
                        <a:latin typeface="Cambria Math" panose="02040503050406030204" pitchFamily="18" charset="0"/>
                      </a:rPr>
                      <m:t>𝑠𝑢𝑏𝑗𝑒𝑐𝑡</m:t>
                    </m:r>
                    <m:r>
                      <a:rPr lang="en-AU" sz="2800" i="1" dirty="0" smtClean="0">
                        <a:latin typeface="Cambria Math" panose="02040503050406030204" pitchFamily="18" charset="0"/>
                      </a:rPr>
                      <m:t> </m:t>
                    </m:r>
                    <m:r>
                      <a:rPr lang="en-AU" sz="2800" i="1" dirty="0" smtClean="0">
                        <a:latin typeface="Cambria Math" panose="02040503050406030204" pitchFamily="18" charset="0"/>
                      </a:rPr>
                      <m:t>𝑡𝑜</m:t>
                    </m:r>
                    <m:r>
                      <a:rPr lang="en-AU" sz="2800" b="0" i="1" dirty="0" smtClean="0">
                        <a:latin typeface="Cambria Math" panose="02040503050406030204" pitchFamily="18" charset="0"/>
                      </a:rPr>
                      <m:t>:</m:t>
                    </m:r>
                  </m:oMath>
                </a14:m>
                <a:r>
                  <a:rPr lang="en-AU" sz="2800" dirty="0"/>
                  <a:t> </a:t>
                </a:r>
              </a:p>
              <a:p>
                <a:endParaRPr lang="en-AU" sz="2800" dirty="0"/>
              </a:p>
              <a:p>
                <a:pPr algn="ctr"/>
                <a:r>
                  <a:rPr lang="en-AU" sz="2800" dirty="0"/>
                  <a:t> </a:t>
                </a:r>
                <a14:m>
                  <m:oMath xmlns:m="http://schemas.openxmlformats.org/officeDocument/2006/math">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𝑎</m:t>
                        </m:r>
                      </m:e>
                      <m:sub>
                        <m:r>
                          <a:rPr lang="en-AU" sz="2800" b="0" i="1" smtClean="0">
                            <a:latin typeface="Cambria Math" panose="02040503050406030204" pitchFamily="18" charset="0"/>
                          </a:rPr>
                          <m:t>𝑗</m:t>
                        </m:r>
                        <m:r>
                          <a:rPr lang="en-AU" sz="2800" b="0" i="1" smtClean="0">
                            <a:latin typeface="Cambria Math" panose="02040503050406030204" pitchFamily="18" charset="0"/>
                          </a:rPr>
                          <m:t>+1</m:t>
                        </m:r>
                      </m:sub>
                    </m:sSub>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𝑦</m:t>
                        </m:r>
                      </m:e>
                      <m:sub>
                        <m:r>
                          <a:rPr lang="en-AU" sz="2800" b="0" i="1" smtClean="0">
                            <a:latin typeface="Cambria Math" panose="02040503050406030204" pitchFamily="18" charset="0"/>
                          </a:rPr>
                          <m:t>𝑗</m:t>
                        </m:r>
                      </m:sub>
                    </m:sSub>
                    <m:r>
                      <a:rPr lang="en-AU" sz="2800" b="0" i="1" smtClean="0">
                        <a:latin typeface="Cambria Math" panose="02040503050406030204" pitchFamily="18" charset="0"/>
                      </a:rPr>
                      <m:t>+</m:t>
                    </m:r>
                    <m:r>
                      <a:rPr lang="en-AU" sz="2800" b="0" i="1" smtClean="0">
                        <a:latin typeface="Cambria Math" panose="02040503050406030204" pitchFamily="18" charset="0"/>
                      </a:rPr>
                      <m:t>𝑠</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𝑡</m:t>
                        </m:r>
                      </m:e>
                      <m:sub>
                        <m:r>
                          <a:rPr lang="en-AU" sz="2800" b="0" i="1" smtClean="0">
                            <a:latin typeface="Cambria Math" panose="02040503050406030204" pitchFamily="18" charset="0"/>
                          </a:rPr>
                          <m:t>𝑗</m:t>
                        </m:r>
                      </m:sub>
                    </m:sSub>
                    <m:d>
                      <m:dPr>
                        <m:ctrlPr>
                          <a:rPr lang="en-AU" sz="2800" b="0" i="1" smtClean="0">
                            <a:latin typeface="Cambria Math" panose="02040503050406030204" pitchFamily="18" charset="0"/>
                          </a:rPr>
                        </m:ctrlPr>
                      </m:dPr>
                      <m:e>
                        <m:r>
                          <a:rPr lang="en-AU" sz="2800" b="0" i="1" smtClean="0">
                            <a:latin typeface="Cambria Math" panose="02040503050406030204" pitchFamily="18" charset="0"/>
                          </a:rPr>
                          <m:t>𝑗</m:t>
                        </m:r>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𝜂</m:t>
                            </m:r>
                          </m:e>
                          <m:sub>
                            <m:r>
                              <a:rPr lang="en-AU" sz="2800" b="0" i="1" smtClean="0">
                                <a:latin typeface="Cambria Math" panose="02040503050406030204" pitchFamily="18" charset="0"/>
                              </a:rPr>
                              <m:t>𝑗</m:t>
                            </m:r>
                          </m:sub>
                        </m:sSub>
                      </m:e>
                    </m:d>
                    <m:r>
                      <a:rPr lang="en-AU" sz="2800" b="0" i="1" smtClean="0">
                        <a:latin typeface="Cambria Math" panose="02040503050406030204" pitchFamily="18" charset="0"/>
                      </a:rPr>
                      <m:t>+</m:t>
                    </m:r>
                    <m:r>
                      <a:rPr lang="en-AU" sz="2800" b="0" i="1" smtClean="0">
                        <a:latin typeface="Cambria Math" panose="02040503050406030204" pitchFamily="18" charset="0"/>
                      </a:rPr>
                      <m:t>𝑃</m:t>
                    </m:r>
                    <m:d>
                      <m:dPr>
                        <m:ctrlPr>
                          <a:rPr lang="en-AU" sz="2800" b="0" i="1" smtClean="0">
                            <a:latin typeface="Cambria Math" panose="02040503050406030204" pitchFamily="18" charset="0"/>
                          </a:rPr>
                        </m:ctrlPr>
                      </m:dPr>
                      <m:e>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𝑎</m:t>
                            </m:r>
                          </m:e>
                          <m:sub>
                            <m:r>
                              <a:rPr lang="en-AU" sz="2800" b="0" i="1" smtClean="0">
                                <a:latin typeface="Cambria Math" panose="02040503050406030204" pitchFamily="18" charset="0"/>
                              </a:rPr>
                              <m:t>𝑗</m:t>
                            </m:r>
                          </m:sub>
                        </m:sSub>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𝑦</m:t>
                            </m:r>
                          </m:e>
                          <m:sub>
                            <m:r>
                              <a:rPr lang="en-AU" sz="2800" b="0" i="1" smtClean="0">
                                <a:latin typeface="Cambria Math" panose="02040503050406030204" pitchFamily="18" charset="0"/>
                              </a:rPr>
                              <m:t>𝑗</m:t>
                            </m:r>
                          </m:sub>
                        </m:sSub>
                      </m:e>
                    </m:d>
                    <m:r>
                      <a:rPr lang="en-AU" sz="2800" b="0" i="0" smtClean="0">
                        <a:latin typeface="Cambria Math" panose="02040503050406030204" pitchFamily="18" charset="0"/>
                      </a:rPr>
                      <m:t>−</m:t>
                    </m:r>
                    <m:r>
                      <a:rPr lang="en-AU" sz="2800" b="0" i="1" smtClean="0">
                        <a:latin typeface="Cambria Math" panose="02040503050406030204" pitchFamily="18" charset="0"/>
                      </a:rPr>
                      <m:t>𝑇</m:t>
                    </m:r>
                    <m:d>
                      <m:dPr>
                        <m:ctrlPr>
                          <a:rPr lang="en-AU" sz="2800" b="0" i="1" smtClean="0">
                            <a:latin typeface="Cambria Math" panose="02040503050406030204" pitchFamily="18" charset="0"/>
                          </a:rPr>
                        </m:ctrlPr>
                      </m:dPr>
                      <m:e>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𝑦</m:t>
                            </m:r>
                          </m:e>
                          <m:sub>
                            <m:r>
                              <a:rPr lang="en-AU" sz="2800" b="0" i="1" smtClean="0">
                                <a:latin typeface="Cambria Math" panose="02040503050406030204" pitchFamily="18" charset="0"/>
                              </a:rPr>
                              <m:t>𝑗</m:t>
                            </m:r>
                          </m:sub>
                        </m:sSub>
                      </m:e>
                    </m:d>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𝑐</m:t>
                        </m:r>
                      </m:e>
                      <m:sub>
                        <m:r>
                          <a:rPr lang="en-AU" sz="2800" b="0" i="1" smtClean="0">
                            <a:latin typeface="Cambria Math" panose="02040503050406030204" pitchFamily="18" charset="0"/>
                          </a:rPr>
                          <m:t>𝑗</m:t>
                        </m:r>
                      </m:sub>
                    </m:sSub>
                    <m:d>
                      <m:dPr>
                        <m:ctrlPr>
                          <a:rPr lang="en-AU" sz="2800" i="1">
                            <a:latin typeface="Cambria Math" panose="02040503050406030204" pitchFamily="18" charset="0"/>
                          </a:rPr>
                        </m:ctrlPr>
                      </m:dPr>
                      <m:e>
                        <m:r>
                          <a:rPr lang="en-AU" sz="2800" i="1">
                            <a:latin typeface="Cambria Math" panose="02040503050406030204" pitchFamily="18" charset="0"/>
                          </a:rPr>
                          <m:t>1+</m:t>
                        </m:r>
                        <m:sSup>
                          <m:sSupPr>
                            <m:ctrlPr>
                              <a:rPr lang="en-AU" sz="2800" i="1">
                                <a:latin typeface="Cambria Math" panose="02040503050406030204" pitchFamily="18" charset="0"/>
                              </a:rPr>
                            </m:ctrlPr>
                          </m:sSupPr>
                          <m:e>
                            <m:r>
                              <a:rPr lang="en-AU" sz="2800" i="1">
                                <a:latin typeface="Cambria Math" panose="02040503050406030204" pitchFamily="18" charset="0"/>
                              </a:rPr>
                              <m:t>𝜏</m:t>
                            </m:r>
                          </m:e>
                          <m:sup>
                            <m:r>
                              <a:rPr lang="en-AU" sz="2800" i="1">
                                <a:latin typeface="Cambria Math" panose="02040503050406030204" pitchFamily="18" charset="0"/>
                              </a:rPr>
                              <m:t>𝑐</m:t>
                            </m:r>
                          </m:sup>
                        </m:sSup>
                      </m:e>
                    </m:d>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𝑎</m:t>
                        </m:r>
                      </m:e>
                      <m:sub>
                        <m:r>
                          <a:rPr lang="en-AU" sz="2800" b="0" i="1" smtClean="0">
                            <a:latin typeface="Cambria Math" panose="02040503050406030204" pitchFamily="18" charset="0"/>
                          </a:rPr>
                          <m:t>𝑗</m:t>
                        </m:r>
                      </m:sub>
                    </m:sSub>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𝑏</m:t>
                        </m:r>
                      </m:e>
                      <m:sub>
                        <m:r>
                          <a:rPr lang="en-AU" sz="2800" b="0" i="1" smtClean="0">
                            <a:latin typeface="Cambria Math" panose="02040503050406030204" pitchFamily="18" charset="0"/>
                          </a:rPr>
                          <m:t>𝑗</m:t>
                        </m:r>
                      </m:sub>
                    </m:sSub>
                  </m:oMath>
                </a14:m>
                <a:endParaRPr lang="en-AU" sz="2800" dirty="0"/>
              </a:p>
            </p:txBody>
          </p:sp>
        </mc:Choice>
        <mc:Fallback xmlns="">
          <p:sp>
            <p:nvSpPr>
              <p:cNvPr id="30" name="TextBox 29">
                <a:extLst>
                  <a:ext uri="{FF2B5EF4-FFF2-40B4-BE49-F238E27FC236}">
                    <a16:creationId xmlns:a16="http://schemas.microsoft.com/office/drawing/2014/main" id="{EB320E3C-08F1-4C42-9F51-115491462B70}"/>
                  </a:ext>
                </a:extLst>
              </p:cNvPr>
              <p:cNvSpPr txBox="1">
                <a:spLocks noRot="1" noChangeAspect="1" noMove="1" noResize="1" noEditPoints="1" noAdjustHandles="1" noChangeArrowheads="1" noChangeShapeType="1" noTextEdit="1"/>
              </p:cNvSpPr>
              <p:nvPr/>
            </p:nvSpPr>
            <p:spPr>
              <a:xfrm>
                <a:off x="665387" y="1098203"/>
                <a:ext cx="9960099" cy="2862835"/>
              </a:xfrm>
              <a:prstGeom prst="rect">
                <a:avLst/>
              </a:prstGeom>
              <a:blipFill>
                <a:blip r:embed="rId2"/>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E5DCD5B-9C5D-401C-96BB-31BEE28ADFBF}"/>
                  </a:ext>
                </a:extLst>
              </p:cNvPr>
              <p:cNvSpPr txBox="1"/>
              <p:nvPr/>
            </p:nvSpPr>
            <p:spPr>
              <a:xfrm>
                <a:off x="436787" y="4378617"/>
                <a:ext cx="3420596" cy="88716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AU" sz="2400" b="0" dirty="0"/>
                  <a:t>Taxable income:</a:t>
                </a:r>
              </a:p>
              <a:p>
                <a:pPr/>
                <a14:m>
                  <m:oMathPara xmlns:m="http://schemas.openxmlformats.org/officeDocument/2006/math">
                    <m:oMathParaPr>
                      <m:jc m:val="centerGroup"/>
                    </m:oMathParaPr>
                    <m:oMath xmlns:m="http://schemas.openxmlformats.org/officeDocument/2006/math">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𝑦</m:t>
                          </m:r>
                        </m:e>
                        <m:sub>
                          <m:r>
                            <a:rPr lang="en-AU" sz="2400" b="0" i="1" smtClean="0">
                              <a:latin typeface="Cambria Math" panose="02040503050406030204" pitchFamily="18" charset="0"/>
                            </a:rPr>
                            <m:t>𝑗</m:t>
                          </m:r>
                        </m:sub>
                      </m:sSub>
                      <m:r>
                        <a:rPr lang="en-AU" sz="2400" b="0" i="1" smtClean="0">
                          <a:latin typeface="Cambria Math" panose="02040503050406030204" pitchFamily="18" charset="0"/>
                        </a:rPr>
                        <m:t>=</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𝜂</m:t>
                          </m:r>
                        </m:e>
                        <m:sub>
                          <m:r>
                            <a:rPr lang="en-AU" sz="2400" b="0" i="1" smtClean="0">
                              <a:latin typeface="Cambria Math" panose="02040503050406030204" pitchFamily="18" charset="0"/>
                            </a:rPr>
                            <m:t>𝑗</m:t>
                          </m:r>
                        </m:sub>
                      </m:sSub>
                      <m:d>
                        <m:dPr>
                          <m:ctrlPr>
                            <a:rPr lang="en-AU" sz="2400" b="0" i="1" smtClean="0">
                              <a:latin typeface="Cambria Math" panose="02040503050406030204" pitchFamily="18" charset="0"/>
                            </a:rPr>
                          </m:ctrlPr>
                        </m:dPr>
                        <m:e>
                          <m:r>
                            <a:rPr lang="en-AU" sz="2400" b="0" i="1" smtClean="0">
                              <a:latin typeface="Cambria Math" panose="02040503050406030204" pitchFamily="18" charset="0"/>
                            </a:rPr>
                            <m:t>1−</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𝑙</m:t>
                              </m:r>
                            </m:e>
                            <m:sub>
                              <m:r>
                                <a:rPr lang="en-AU" sz="2400" b="0" i="1" smtClean="0">
                                  <a:latin typeface="Cambria Math" panose="02040503050406030204" pitchFamily="18" charset="0"/>
                                </a:rPr>
                                <m:t>𝑗</m:t>
                              </m:r>
                            </m:sub>
                          </m:sSub>
                        </m:e>
                      </m:d>
                      <m:r>
                        <a:rPr lang="en-AU" sz="2400" b="0" i="1" smtClean="0">
                          <a:latin typeface="Cambria Math" panose="02040503050406030204" pitchFamily="18" charset="0"/>
                        </a:rPr>
                        <m:t>𝑤</m:t>
                      </m:r>
                      <m:r>
                        <a:rPr lang="en-AU" sz="2400" b="0" i="1" smtClean="0">
                          <a:latin typeface="Cambria Math" panose="02040503050406030204" pitchFamily="18" charset="0"/>
                        </a:rPr>
                        <m:t>+</m:t>
                      </m:r>
                      <m:r>
                        <a:rPr lang="en-AU" sz="2400" b="0" i="1" smtClean="0">
                          <a:latin typeface="Cambria Math" panose="02040503050406030204" pitchFamily="18" charset="0"/>
                        </a:rPr>
                        <m:t>𝑟</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𝑎</m:t>
                          </m:r>
                        </m:e>
                        <m:sub>
                          <m:r>
                            <a:rPr lang="en-AU" sz="2400" b="0" i="1" smtClean="0">
                              <a:latin typeface="Cambria Math" panose="02040503050406030204" pitchFamily="18" charset="0"/>
                            </a:rPr>
                            <m:t>𝑗</m:t>
                          </m:r>
                        </m:sub>
                      </m:sSub>
                    </m:oMath>
                  </m:oMathPara>
                </a14:m>
                <a:endParaRPr lang="en-AU" sz="2400" dirty="0"/>
              </a:p>
            </p:txBody>
          </p:sp>
        </mc:Choice>
        <mc:Fallback xmlns="">
          <p:sp>
            <p:nvSpPr>
              <p:cNvPr id="32" name="TextBox 31">
                <a:extLst>
                  <a:ext uri="{FF2B5EF4-FFF2-40B4-BE49-F238E27FC236}">
                    <a16:creationId xmlns:a16="http://schemas.microsoft.com/office/drawing/2014/main" id="{1E5DCD5B-9C5D-401C-96BB-31BEE28ADFBF}"/>
                  </a:ext>
                </a:extLst>
              </p:cNvPr>
              <p:cNvSpPr txBox="1">
                <a:spLocks noRot="1" noChangeAspect="1" noMove="1" noResize="1" noEditPoints="1" noAdjustHandles="1" noChangeArrowheads="1" noChangeShapeType="1" noTextEdit="1"/>
              </p:cNvSpPr>
              <p:nvPr/>
            </p:nvSpPr>
            <p:spPr>
              <a:xfrm>
                <a:off x="436787" y="4378617"/>
                <a:ext cx="3420596" cy="887166"/>
              </a:xfrm>
              <a:prstGeom prst="rect">
                <a:avLst/>
              </a:prstGeom>
              <a:blipFill>
                <a:blip r:embed="rId3"/>
                <a:stretch>
                  <a:fillRect l="-2664" t="-405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26F7C35C-3805-43EC-9915-596A973C7E04}"/>
                  </a:ext>
                </a:extLst>
              </p:cNvPr>
              <p:cNvSpPr txBox="1"/>
              <p:nvPr/>
            </p:nvSpPr>
            <p:spPr>
              <a:xfrm>
                <a:off x="5156258" y="4365280"/>
                <a:ext cx="3113432" cy="9005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AU" sz="2400" b="0" dirty="0"/>
                  <a:t>Income tax:</a:t>
                </a:r>
              </a:p>
              <a:p>
                <a:pPr/>
                <a14:m>
                  <m:oMathPara xmlns:m="http://schemas.openxmlformats.org/officeDocument/2006/math">
                    <m:oMathParaPr>
                      <m:jc m:val="centerGroup"/>
                    </m:oMathParaPr>
                    <m:oMath xmlns:m="http://schemas.openxmlformats.org/officeDocument/2006/math">
                      <m:r>
                        <a:rPr lang="en-AU" sz="2400" b="0" i="1" smtClean="0">
                          <a:latin typeface="Cambria Math" panose="02040503050406030204" pitchFamily="18" charset="0"/>
                        </a:rPr>
                        <m:t>𝑇</m:t>
                      </m:r>
                      <m:d>
                        <m:dPr>
                          <m:ctrlPr>
                            <a:rPr lang="en-AU" sz="2400" b="0" i="1" smtClean="0">
                              <a:latin typeface="Cambria Math" panose="02040503050406030204" pitchFamily="18" charset="0"/>
                            </a:rPr>
                          </m:ctrlPr>
                        </m:dPr>
                        <m:e>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𝑦</m:t>
                              </m:r>
                            </m:e>
                            <m:sub>
                              <m:r>
                                <a:rPr lang="en-AU" sz="2400" b="0" i="1" smtClean="0">
                                  <a:latin typeface="Cambria Math" panose="02040503050406030204" pitchFamily="18" charset="0"/>
                                </a:rPr>
                                <m:t>𝑗</m:t>
                              </m:r>
                            </m:sub>
                          </m:sSub>
                        </m:e>
                      </m:d>
                      <m:r>
                        <a:rPr lang="en-AU" sz="2400" b="0" i="1" smtClean="0">
                          <a:latin typeface="Cambria Math" panose="02040503050406030204" pitchFamily="18" charset="0"/>
                        </a:rPr>
                        <m:t>=</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𝑦</m:t>
                          </m:r>
                        </m:e>
                        <m:sub>
                          <m:r>
                            <a:rPr lang="en-AU" sz="2400" b="0" i="1" smtClean="0">
                              <a:latin typeface="Cambria Math" panose="02040503050406030204" pitchFamily="18" charset="0"/>
                            </a:rPr>
                            <m:t>𝑗</m:t>
                          </m:r>
                        </m:sub>
                      </m:sSub>
                      <m:r>
                        <a:rPr lang="en-AU" sz="2400" b="0" i="1" smtClean="0">
                          <a:latin typeface="Cambria Math" panose="02040503050406030204" pitchFamily="18" charset="0"/>
                        </a:rPr>
                        <m:t>−</m:t>
                      </m:r>
                      <m:r>
                        <a:rPr lang="en-AU" sz="2400" b="0" i="1" smtClean="0">
                          <a:latin typeface="Cambria Math" panose="02040503050406030204" pitchFamily="18" charset="0"/>
                        </a:rPr>
                        <m:t>𝜆</m:t>
                      </m:r>
                      <m:sSubSup>
                        <m:sSubSupPr>
                          <m:ctrlPr>
                            <a:rPr lang="en-AU" sz="2400" b="0" i="1" smtClean="0">
                              <a:latin typeface="Cambria Math" panose="02040503050406030204" pitchFamily="18" charset="0"/>
                            </a:rPr>
                          </m:ctrlPr>
                        </m:sSubSupPr>
                        <m:e>
                          <m:r>
                            <a:rPr lang="en-AU" sz="2400" b="0" i="1" smtClean="0">
                              <a:latin typeface="Cambria Math" panose="02040503050406030204" pitchFamily="18" charset="0"/>
                            </a:rPr>
                            <m:t>𝑦</m:t>
                          </m:r>
                        </m:e>
                        <m:sub>
                          <m:r>
                            <a:rPr lang="en-AU" sz="2400" b="0" i="1" smtClean="0">
                              <a:latin typeface="Cambria Math" panose="02040503050406030204" pitchFamily="18" charset="0"/>
                            </a:rPr>
                            <m:t>𝑗</m:t>
                          </m:r>
                        </m:sub>
                        <m:sup>
                          <m:r>
                            <a:rPr lang="en-AU" sz="2400" b="0" i="1" smtClean="0">
                              <a:latin typeface="Cambria Math" panose="02040503050406030204" pitchFamily="18" charset="0"/>
                            </a:rPr>
                            <m:t>1−</m:t>
                          </m:r>
                          <m:r>
                            <a:rPr lang="en-AU" sz="2400" b="0" i="1" smtClean="0">
                              <a:latin typeface="Cambria Math" panose="02040503050406030204" pitchFamily="18" charset="0"/>
                            </a:rPr>
                            <m:t>𝜏</m:t>
                          </m:r>
                        </m:sup>
                      </m:sSubSup>
                    </m:oMath>
                  </m:oMathPara>
                </a14:m>
                <a:endParaRPr lang="en-AU" sz="2400" dirty="0"/>
              </a:p>
            </p:txBody>
          </p:sp>
        </mc:Choice>
        <mc:Fallback xmlns="">
          <p:sp>
            <p:nvSpPr>
              <p:cNvPr id="33" name="TextBox 32">
                <a:extLst>
                  <a:ext uri="{FF2B5EF4-FFF2-40B4-BE49-F238E27FC236}">
                    <a16:creationId xmlns:a16="http://schemas.microsoft.com/office/drawing/2014/main" id="{26F7C35C-3805-43EC-9915-596A973C7E04}"/>
                  </a:ext>
                </a:extLst>
              </p:cNvPr>
              <p:cNvSpPr txBox="1">
                <a:spLocks noRot="1" noChangeAspect="1" noMove="1" noResize="1" noEditPoints="1" noAdjustHandles="1" noChangeArrowheads="1" noChangeShapeType="1" noTextEdit="1"/>
              </p:cNvSpPr>
              <p:nvPr/>
            </p:nvSpPr>
            <p:spPr>
              <a:xfrm>
                <a:off x="5156258" y="4365280"/>
                <a:ext cx="3113432" cy="900503"/>
              </a:xfrm>
              <a:prstGeom prst="rect">
                <a:avLst/>
              </a:prstGeom>
              <a:blipFill>
                <a:blip r:embed="rId4"/>
                <a:stretch>
                  <a:fillRect l="-2924" t="-4000"/>
                </a:stretch>
              </a:blipFill>
            </p:spPr>
            <p:txBody>
              <a:bodyPr/>
              <a:lstStyle/>
              <a:p>
                <a:r>
                  <a:rPr lang="en-AU">
                    <a:noFill/>
                  </a:rPr>
                  <a:t> </a:t>
                </a:r>
              </a:p>
            </p:txBody>
          </p:sp>
        </mc:Fallback>
      </mc:AlternateContent>
      <p:cxnSp>
        <p:nvCxnSpPr>
          <p:cNvPr id="35" name="Straight Arrow Connector 34">
            <a:extLst>
              <a:ext uri="{FF2B5EF4-FFF2-40B4-BE49-F238E27FC236}">
                <a16:creationId xmlns:a16="http://schemas.microsoft.com/office/drawing/2014/main" id="{711C70D7-A8A1-4D16-9404-273DF12840A5}"/>
              </a:ext>
            </a:extLst>
          </p:cNvPr>
          <p:cNvCxnSpPr>
            <a:cxnSpLocks/>
            <a:endCxn id="32" idx="0"/>
          </p:cNvCxnSpPr>
          <p:nvPr/>
        </p:nvCxnSpPr>
        <p:spPr>
          <a:xfrm>
            <a:off x="2147085" y="3893133"/>
            <a:ext cx="0" cy="485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C113268-84E5-40EB-8277-D0482D7C2081}"/>
              </a:ext>
            </a:extLst>
          </p:cNvPr>
          <p:cNvCxnSpPr>
            <a:cxnSpLocks/>
            <a:endCxn id="33" idx="0"/>
          </p:cNvCxnSpPr>
          <p:nvPr/>
        </p:nvCxnSpPr>
        <p:spPr>
          <a:xfrm>
            <a:off x="6712974" y="3878149"/>
            <a:ext cx="0" cy="487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Left Brace 40">
            <a:extLst>
              <a:ext uri="{FF2B5EF4-FFF2-40B4-BE49-F238E27FC236}">
                <a16:creationId xmlns:a16="http://schemas.microsoft.com/office/drawing/2014/main" id="{42CCAC28-FDCD-403D-8026-62566917C733}"/>
              </a:ext>
            </a:extLst>
          </p:cNvPr>
          <p:cNvSpPr/>
          <p:nvPr/>
        </p:nvSpPr>
        <p:spPr>
          <a:xfrm rot="5400000">
            <a:off x="4027004" y="1944756"/>
            <a:ext cx="427383" cy="2690193"/>
          </a:xfrm>
          <a:prstGeom prst="leftBrace">
            <a:avLst>
              <a:gd name="adj1" fmla="val 8333"/>
              <a:gd name="adj2" fmla="val 4963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42" name="TextBox 41">
            <a:extLst>
              <a:ext uri="{FF2B5EF4-FFF2-40B4-BE49-F238E27FC236}">
                <a16:creationId xmlns:a16="http://schemas.microsoft.com/office/drawing/2014/main" id="{3DBD6242-9344-47A6-8524-0D074EE599A7}"/>
              </a:ext>
            </a:extLst>
          </p:cNvPr>
          <p:cNvSpPr txBox="1"/>
          <p:nvPr/>
        </p:nvSpPr>
        <p:spPr>
          <a:xfrm>
            <a:off x="3377629" y="2706829"/>
            <a:ext cx="1778629" cy="369332"/>
          </a:xfrm>
          <a:prstGeom prst="rect">
            <a:avLst/>
          </a:prstGeom>
          <a:noFill/>
        </p:spPr>
        <p:txBody>
          <a:bodyPr wrap="square" rtlCol="0">
            <a:spAutoFit/>
          </a:bodyPr>
          <a:lstStyle/>
          <a:p>
            <a:pPr algn="ctr"/>
            <a:r>
              <a:rPr lang="en-AU" dirty="0"/>
              <a:t>Public transfers</a:t>
            </a:r>
          </a:p>
        </p:txBody>
      </p:sp>
      <p:sp>
        <p:nvSpPr>
          <p:cNvPr id="45" name="TextBox 44">
            <a:extLst>
              <a:ext uri="{FF2B5EF4-FFF2-40B4-BE49-F238E27FC236}">
                <a16:creationId xmlns:a16="http://schemas.microsoft.com/office/drawing/2014/main" id="{B8C2D608-35D4-46A1-810D-7ABCD4BF87B4}"/>
              </a:ext>
            </a:extLst>
          </p:cNvPr>
          <p:cNvSpPr txBox="1"/>
          <p:nvPr/>
        </p:nvSpPr>
        <p:spPr>
          <a:xfrm>
            <a:off x="7035744" y="2614496"/>
            <a:ext cx="2591526"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AU" sz="2400" b="0" dirty="0"/>
              <a:t>Consumption tax</a:t>
            </a:r>
            <a:endParaRPr lang="en-AU" sz="2400" dirty="0"/>
          </a:p>
        </p:txBody>
      </p:sp>
      <p:cxnSp>
        <p:nvCxnSpPr>
          <p:cNvPr id="47" name="Straight Arrow Connector 46">
            <a:extLst>
              <a:ext uri="{FF2B5EF4-FFF2-40B4-BE49-F238E27FC236}">
                <a16:creationId xmlns:a16="http://schemas.microsoft.com/office/drawing/2014/main" id="{82900FCD-9D0F-4CC9-94D2-EF1C83915AE4}"/>
              </a:ext>
            </a:extLst>
          </p:cNvPr>
          <p:cNvCxnSpPr/>
          <p:nvPr/>
        </p:nvCxnSpPr>
        <p:spPr>
          <a:xfrm flipV="1">
            <a:off x="8315305" y="3061252"/>
            <a:ext cx="0" cy="4273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09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1" grpId="0" animBg="1"/>
      <p:bldP spid="42" grpId="0"/>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Parametric income tax function</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413149" cy="5048981"/>
              </a:xfrm>
            </p:spPr>
            <p:txBody>
              <a:bodyPr>
                <a:normAutofit lnSpcReduction="10000"/>
              </a:bodyPr>
              <a:lstStyle/>
              <a:p>
                <a:r>
                  <a:rPr lang="en-AU" sz="2400" dirty="0"/>
                  <a:t>Good fit for Australian income tax. (Tran and Zakariyya 2021)</a:t>
                </a:r>
              </a:p>
              <a:p>
                <a:r>
                  <a:rPr lang="en-AU" sz="2400" dirty="0"/>
                  <a:t>Tax liability:</a:t>
                </a:r>
              </a:p>
              <a:p>
                <a:pPr lvl="1"/>
                <a14:m>
                  <m:oMathPara xmlns:m="http://schemas.openxmlformats.org/officeDocument/2006/math">
                    <m:oMathParaPr>
                      <m:jc m:val="centerGroup"/>
                    </m:oMathParaPr>
                    <m:oMath xmlns:m="http://schemas.openxmlformats.org/officeDocument/2006/math">
                      <m:r>
                        <a:rPr lang="en-AU" sz="2400" i="1">
                          <a:latin typeface="Cambria Math" panose="02040503050406030204" pitchFamily="18" charset="0"/>
                        </a:rPr>
                        <m:t>𝑇</m:t>
                      </m:r>
                      <m:d>
                        <m:dPr>
                          <m:ctrlPr>
                            <a:rPr lang="en-AU" sz="2400" i="1">
                              <a:latin typeface="Cambria Math" panose="02040503050406030204" pitchFamily="18" charset="0"/>
                            </a:rPr>
                          </m:ctrlPr>
                        </m:dPr>
                        <m:e>
                          <m:sSub>
                            <m:sSubPr>
                              <m:ctrlPr>
                                <a:rPr lang="en-AU" sz="2400" i="1">
                                  <a:latin typeface="Cambria Math" panose="02040503050406030204" pitchFamily="18" charset="0"/>
                                </a:rPr>
                              </m:ctrlPr>
                            </m:sSubPr>
                            <m:e>
                              <m:r>
                                <a:rPr lang="en-AU" sz="2400" i="1">
                                  <a:latin typeface="Cambria Math" panose="02040503050406030204" pitchFamily="18" charset="0"/>
                                </a:rPr>
                                <m:t>𝑦</m:t>
                              </m:r>
                            </m:e>
                            <m:sub>
                              <m:r>
                                <a:rPr lang="en-AU" sz="2400" i="1">
                                  <a:latin typeface="Cambria Math" panose="02040503050406030204" pitchFamily="18" charset="0"/>
                                </a:rPr>
                                <m:t>𝑗</m:t>
                              </m:r>
                            </m:sub>
                          </m:sSub>
                        </m:e>
                      </m:d>
                      <m:r>
                        <a:rPr lang="en-AU" sz="2400" i="1">
                          <a:latin typeface="Cambria Math" panose="02040503050406030204" pitchFamily="18" charset="0"/>
                        </a:rPr>
                        <m:t>=</m:t>
                      </m:r>
                      <m:func>
                        <m:funcPr>
                          <m:ctrlPr>
                            <a:rPr lang="en-AU" sz="2400" b="0" i="1" smtClean="0">
                              <a:latin typeface="Cambria Math" panose="02040503050406030204" pitchFamily="18" charset="0"/>
                            </a:rPr>
                          </m:ctrlPr>
                        </m:funcPr>
                        <m:fName>
                          <m:r>
                            <m:rPr>
                              <m:sty m:val="p"/>
                            </m:rPr>
                            <a:rPr lang="en-AU" sz="2400" b="0" i="0" smtClean="0">
                              <a:latin typeface="Cambria Math" panose="02040503050406030204" pitchFamily="18" charset="0"/>
                            </a:rPr>
                            <m:t>max</m:t>
                          </m:r>
                        </m:fName>
                        <m:e>
                          <m:d>
                            <m:dPr>
                              <m:ctrlPr>
                                <a:rPr lang="en-AU" sz="2400" b="0" i="1" smtClean="0">
                                  <a:latin typeface="Cambria Math" panose="02040503050406030204" pitchFamily="18" charset="0"/>
                                </a:rPr>
                              </m:ctrlPr>
                            </m:dPr>
                            <m:e>
                              <m:r>
                                <a:rPr lang="en-AU" sz="2400" b="0" i="1" smtClean="0">
                                  <a:latin typeface="Cambria Math" panose="02040503050406030204" pitchFamily="18" charset="0"/>
                                </a:rPr>
                                <m:t>0,</m:t>
                              </m:r>
                              <m:sSub>
                                <m:sSubPr>
                                  <m:ctrlPr>
                                    <a:rPr lang="en-AU" sz="2400" i="1">
                                      <a:latin typeface="Cambria Math" panose="02040503050406030204" pitchFamily="18" charset="0"/>
                                    </a:rPr>
                                  </m:ctrlPr>
                                </m:sSubPr>
                                <m:e>
                                  <m:r>
                                    <a:rPr lang="en-AU" sz="2400" i="1">
                                      <a:latin typeface="Cambria Math" panose="02040503050406030204" pitchFamily="18" charset="0"/>
                                    </a:rPr>
                                    <m:t>𝑦</m:t>
                                  </m:r>
                                </m:e>
                                <m:sub>
                                  <m:r>
                                    <a:rPr lang="en-AU" sz="2400" i="1">
                                      <a:latin typeface="Cambria Math" panose="02040503050406030204" pitchFamily="18" charset="0"/>
                                    </a:rPr>
                                    <m:t>𝑗</m:t>
                                  </m:r>
                                </m:sub>
                              </m:sSub>
                              <m:r>
                                <a:rPr lang="en-AU" sz="2400" i="1">
                                  <a:latin typeface="Cambria Math" panose="02040503050406030204" pitchFamily="18" charset="0"/>
                                </a:rPr>
                                <m:t>−</m:t>
                              </m:r>
                              <m:r>
                                <a:rPr lang="en-AU" sz="2400" i="1">
                                  <a:latin typeface="Cambria Math" panose="02040503050406030204" pitchFamily="18" charset="0"/>
                                </a:rPr>
                                <m:t>𝜆</m:t>
                              </m:r>
                              <m:sSubSup>
                                <m:sSubSupPr>
                                  <m:ctrlPr>
                                    <a:rPr lang="en-AU" sz="2400" i="1">
                                      <a:latin typeface="Cambria Math" panose="02040503050406030204" pitchFamily="18" charset="0"/>
                                    </a:rPr>
                                  </m:ctrlPr>
                                </m:sSubSupPr>
                                <m:e>
                                  <m:r>
                                    <a:rPr lang="en-AU" sz="2400" i="1">
                                      <a:latin typeface="Cambria Math" panose="02040503050406030204" pitchFamily="18" charset="0"/>
                                    </a:rPr>
                                    <m:t>𝑦</m:t>
                                  </m:r>
                                </m:e>
                                <m:sub>
                                  <m:r>
                                    <a:rPr lang="en-AU" sz="2400" i="1">
                                      <a:latin typeface="Cambria Math" panose="02040503050406030204" pitchFamily="18" charset="0"/>
                                    </a:rPr>
                                    <m:t>𝑗</m:t>
                                  </m:r>
                                </m:sub>
                                <m:sup>
                                  <m:r>
                                    <a:rPr lang="en-AU" sz="2400" i="1">
                                      <a:latin typeface="Cambria Math" panose="02040503050406030204" pitchFamily="18" charset="0"/>
                                    </a:rPr>
                                    <m:t>1−</m:t>
                                  </m:r>
                                  <m:r>
                                    <a:rPr lang="en-AU" sz="2400" i="1">
                                      <a:latin typeface="Cambria Math" panose="02040503050406030204" pitchFamily="18" charset="0"/>
                                    </a:rPr>
                                    <m:t>𝜏</m:t>
                                  </m:r>
                                </m:sup>
                              </m:sSubSup>
                              <m:r>
                                <m:rPr>
                                  <m:nor/>
                                </m:rPr>
                                <a:rPr lang="en-AU" sz="2400" dirty="0"/>
                                <m:t> </m:t>
                              </m:r>
                            </m:e>
                          </m:d>
                        </m:e>
                      </m:func>
                    </m:oMath>
                  </m:oMathPara>
                </a14:m>
                <a:endParaRPr lang="en-AU" sz="2400" dirty="0"/>
              </a:p>
              <a:p>
                <a:r>
                  <a:rPr lang="en-AU" sz="2400" dirty="0"/>
                  <a:t>Average tax rate:</a:t>
                </a:r>
              </a:p>
              <a:p>
                <a:pPr lvl="1"/>
                <a14:m>
                  <m:oMathPara xmlns:m="http://schemas.openxmlformats.org/officeDocument/2006/math">
                    <m:oMathParaPr>
                      <m:jc m:val="centerGroup"/>
                    </m:oMathParaPr>
                    <m:oMath xmlns:m="http://schemas.openxmlformats.org/officeDocument/2006/math">
                      <m:r>
                        <a:rPr lang="en-AU" sz="2400" b="0" i="1" smtClean="0">
                          <a:latin typeface="Cambria Math" panose="02040503050406030204" pitchFamily="18" charset="0"/>
                        </a:rPr>
                        <m:t>𝑡</m:t>
                      </m:r>
                      <m:d>
                        <m:dPr>
                          <m:ctrlPr>
                            <a:rPr lang="en-AU" sz="2400" i="1">
                              <a:latin typeface="Cambria Math" panose="02040503050406030204" pitchFamily="18" charset="0"/>
                            </a:rPr>
                          </m:ctrlPr>
                        </m:dPr>
                        <m:e>
                          <m:sSub>
                            <m:sSubPr>
                              <m:ctrlPr>
                                <a:rPr lang="en-AU" sz="2400" i="1">
                                  <a:latin typeface="Cambria Math" panose="02040503050406030204" pitchFamily="18" charset="0"/>
                                </a:rPr>
                              </m:ctrlPr>
                            </m:sSubPr>
                            <m:e>
                              <m:r>
                                <a:rPr lang="en-AU" sz="2400" i="1">
                                  <a:latin typeface="Cambria Math" panose="02040503050406030204" pitchFamily="18" charset="0"/>
                                </a:rPr>
                                <m:t>𝑦</m:t>
                              </m:r>
                            </m:e>
                            <m:sub>
                              <m:r>
                                <a:rPr lang="en-AU" sz="2400" i="1">
                                  <a:latin typeface="Cambria Math" panose="02040503050406030204" pitchFamily="18" charset="0"/>
                                </a:rPr>
                                <m:t>𝑗</m:t>
                              </m:r>
                            </m:sub>
                          </m:sSub>
                        </m:e>
                      </m:d>
                      <m:r>
                        <a:rPr lang="en-AU" sz="2400" i="1">
                          <a:latin typeface="Cambria Math" panose="02040503050406030204" pitchFamily="18" charset="0"/>
                        </a:rPr>
                        <m:t>=</m:t>
                      </m:r>
                      <m:func>
                        <m:funcPr>
                          <m:ctrlPr>
                            <a:rPr lang="en-AU" sz="2400" b="0" i="1" smtClean="0">
                              <a:latin typeface="Cambria Math" panose="02040503050406030204" pitchFamily="18" charset="0"/>
                            </a:rPr>
                          </m:ctrlPr>
                        </m:funcPr>
                        <m:fName>
                          <m:r>
                            <m:rPr>
                              <m:sty m:val="p"/>
                            </m:rPr>
                            <a:rPr lang="en-AU" sz="2400" b="0" i="0" smtClean="0">
                              <a:latin typeface="Cambria Math" panose="02040503050406030204" pitchFamily="18" charset="0"/>
                            </a:rPr>
                            <m:t>max</m:t>
                          </m:r>
                        </m:fName>
                        <m:e>
                          <m:d>
                            <m:dPr>
                              <m:ctrlPr>
                                <a:rPr lang="en-AU" sz="2400" b="0" i="1" smtClean="0">
                                  <a:latin typeface="Cambria Math" panose="02040503050406030204" pitchFamily="18" charset="0"/>
                                </a:rPr>
                              </m:ctrlPr>
                            </m:dPr>
                            <m:e>
                              <m:r>
                                <a:rPr lang="en-AU" sz="2400" b="0" i="1" smtClean="0">
                                  <a:latin typeface="Cambria Math" panose="02040503050406030204" pitchFamily="18" charset="0"/>
                                </a:rPr>
                                <m:t>0,1</m:t>
                              </m:r>
                              <m:r>
                                <a:rPr lang="en-AU" sz="2400" i="1">
                                  <a:latin typeface="Cambria Math" panose="02040503050406030204" pitchFamily="18" charset="0"/>
                                </a:rPr>
                                <m:t>−</m:t>
                              </m:r>
                              <m:r>
                                <a:rPr lang="en-AU" sz="2400" i="1">
                                  <a:latin typeface="Cambria Math" panose="02040503050406030204" pitchFamily="18" charset="0"/>
                                </a:rPr>
                                <m:t>𝜆</m:t>
                              </m:r>
                              <m:sSubSup>
                                <m:sSubSupPr>
                                  <m:ctrlPr>
                                    <a:rPr lang="en-AU" sz="2400" i="1">
                                      <a:latin typeface="Cambria Math" panose="02040503050406030204" pitchFamily="18" charset="0"/>
                                    </a:rPr>
                                  </m:ctrlPr>
                                </m:sSubSupPr>
                                <m:e>
                                  <m:r>
                                    <a:rPr lang="en-AU" sz="2400" i="1">
                                      <a:latin typeface="Cambria Math" panose="02040503050406030204" pitchFamily="18" charset="0"/>
                                    </a:rPr>
                                    <m:t>𝑦</m:t>
                                  </m:r>
                                </m:e>
                                <m:sub>
                                  <m:r>
                                    <a:rPr lang="en-AU" sz="2400" i="1">
                                      <a:latin typeface="Cambria Math" panose="02040503050406030204" pitchFamily="18" charset="0"/>
                                    </a:rPr>
                                    <m:t>𝑗</m:t>
                                  </m:r>
                                </m:sub>
                                <m:sup>
                                  <m:r>
                                    <a:rPr lang="en-AU" sz="2400" i="1">
                                      <a:latin typeface="Cambria Math" panose="02040503050406030204" pitchFamily="18" charset="0"/>
                                    </a:rPr>
                                    <m:t>−</m:t>
                                  </m:r>
                                  <m:r>
                                    <a:rPr lang="en-AU" sz="2400" i="1">
                                      <a:latin typeface="Cambria Math" panose="02040503050406030204" pitchFamily="18" charset="0"/>
                                    </a:rPr>
                                    <m:t>𝜏</m:t>
                                  </m:r>
                                </m:sup>
                              </m:sSubSup>
                              <m:r>
                                <m:rPr>
                                  <m:nor/>
                                </m:rPr>
                                <a:rPr lang="en-AU" sz="2400" dirty="0"/>
                                <m:t> </m:t>
                              </m:r>
                            </m:e>
                          </m:d>
                        </m:e>
                      </m:func>
                    </m:oMath>
                  </m:oMathPara>
                </a14:m>
                <a:endParaRPr lang="en-AU" sz="2400" dirty="0"/>
              </a:p>
              <a:p>
                <a:pPr lvl="1"/>
                <a14:m>
                  <m:oMath xmlns:m="http://schemas.openxmlformats.org/officeDocument/2006/math">
                    <m:r>
                      <a:rPr lang="en-AU" sz="2400" b="0" i="1" smtClean="0">
                        <a:latin typeface="Cambria Math" panose="02040503050406030204" pitchFamily="18" charset="0"/>
                      </a:rPr>
                      <m:t>𝜏</m:t>
                    </m:r>
                  </m:oMath>
                </a14:m>
                <a:r>
                  <a:rPr lang="en-AU" sz="2400" dirty="0"/>
                  <a:t>: progressivity</a:t>
                </a:r>
              </a:p>
              <a:p>
                <a:pPr lvl="1"/>
                <a14:m>
                  <m:oMath xmlns:m="http://schemas.openxmlformats.org/officeDocument/2006/math">
                    <m:r>
                      <a:rPr lang="en-AU" sz="2400" b="0" i="1" smtClean="0">
                        <a:latin typeface="Cambria Math" panose="02040503050406030204" pitchFamily="18" charset="0"/>
                      </a:rPr>
                      <m:t>1−</m:t>
                    </m:r>
                    <m:r>
                      <a:rPr lang="en-AU" sz="2400" b="0" i="1" smtClean="0">
                        <a:latin typeface="Cambria Math" panose="02040503050406030204" pitchFamily="18" charset="0"/>
                      </a:rPr>
                      <m:t>𝜆</m:t>
                    </m:r>
                  </m:oMath>
                </a14:m>
                <a:r>
                  <a:rPr lang="en-AU" sz="2400" dirty="0"/>
                  <a:t>: average level of taxation</a:t>
                </a:r>
              </a:p>
              <a:p>
                <a:pPr lvl="1"/>
                <a:r>
                  <a:rPr lang="en-AU" sz="2400" dirty="0"/>
                  <a:t>Tax free threshold: </a:t>
                </a:r>
                <a14:m>
                  <m:oMath xmlns:m="http://schemas.openxmlformats.org/officeDocument/2006/math">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𝜆</m:t>
                        </m:r>
                      </m:e>
                      <m:sup>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1</m:t>
                            </m:r>
                          </m:num>
                          <m:den>
                            <m:r>
                              <a:rPr lang="en-AU" sz="2400" b="0" i="1" smtClean="0">
                                <a:latin typeface="Cambria Math" panose="02040503050406030204" pitchFamily="18" charset="0"/>
                              </a:rPr>
                              <m:t>𝜏</m:t>
                            </m:r>
                          </m:den>
                        </m:f>
                      </m:sup>
                    </m:sSup>
                  </m:oMath>
                </a14:m>
                <a:endParaRPr lang="en-AU" sz="2400" dirty="0"/>
              </a:p>
            </p:txBody>
          </p:sp>
        </mc:Choice>
        <mc:Fallback xmlns="">
          <p:sp>
            <p:nvSpPr>
              <p:cNvPr id="5" name="Content Placeholder 2">
                <a:extLst>
                  <a:ext uri="{FF2B5EF4-FFF2-40B4-BE49-F238E27FC236}">
                    <a16:creationId xmlns:a16="http://schemas.microsoft.com/office/drawing/2014/main" id="{0836CDA7-6009-4FF5-A059-EAB3D27016A7}"/>
                  </a:ext>
                </a:extLst>
              </p:cNvPr>
              <p:cNvSpPr>
                <a:spLocks noGrp="1" noRot="1" noChangeAspect="1" noMove="1" noResize="1" noEditPoints="1" noAdjustHandles="1" noChangeArrowheads="1" noChangeShapeType="1" noTextEdit="1"/>
              </p:cNvSpPr>
              <p:nvPr>
                <p:ph idx="1"/>
              </p:nvPr>
            </p:nvSpPr>
            <p:spPr>
              <a:xfrm>
                <a:off x="254976" y="1221032"/>
                <a:ext cx="11413149" cy="5048981"/>
              </a:xfrm>
              <a:blipFill>
                <a:blip r:embed="rId2"/>
                <a:stretch>
                  <a:fillRect l="-748" b="-1809"/>
                </a:stretch>
              </a:blipFill>
            </p:spPr>
            <p:txBody>
              <a:bodyPr/>
              <a:lstStyle/>
              <a:p>
                <a:r>
                  <a:rPr lang="en-AU">
                    <a:noFill/>
                  </a:rPr>
                  <a:t> </a:t>
                </a:r>
              </a:p>
            </p:txBody>
          </p:sp>
        </mc:Fallback>
      </mc:AlternateContent>
    </p:spTree>
    <p:extLst>
      <p:ext uri="{BB962C8B-B14F-4D97-AF65-F5344CB8AC3E}">
        <p14:creationId xmlns:p14="http://schemas.microsoft.com/office/powerpoint/2010/main" val="305638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Decrease in progressivity </a:t>
                </a:r>
                <a14:m>
                  <m:oMath xmlns:m="http://schemas.openxmlformats.org/officeDocument/2006/math">
                    <m:d>
                      <m:dPr>
                        <m:ctrlPr>
                          <a:rPr lang="en-AU" sz="4000" b="0" i="1" smtClean="0">
                            <a:solidFill>
                              <a:srgbClr val="CC3300"/>
                            </a:solidFill>
                            <a:latin typeface="Cambria Math" panose="02040503050406030204" pitchFamily="18" charset="0"/>
                          </a:rPr>
                        </m:ctrlPr>
                      </m:dPr>
                      <m:e>
                        <m:r>
                          <a:rPr lang="en-AU" sz="4000" b="0" i="1" smtClean="0">
                            <a:solidFill>
                              <a:srgbClr val="CC3300"/>
                            </a:solidFill>
                            <a:latin typeface="Cambria Math" panose="02040503050406030204" pitchFamily="18" charset="0"/>
                          </a:rPr>
                          <m:t>𝜏</m:t>
                        </m:r>
                        <m:r>
                          <a:rPr lang="en-AU" sz="4000" b="0" i="1" smtClean="0">
                            <a:solidFill>
                              <a:srgbClr val="CC3300"/>
                            </a:solidFill>
                            <a:latin typeface="Cambria Math" panose="02040503050406030204" pitchFamily="18" charset="0"/>
                          </a:rPr>
                          <m:t>↓</m:t>
                        </m:r>
                      </m:e>
                    </m:d>
                  </m:oMath>
                </a14:m>
                <a:endParaRPr lang="en-AU" sz="2000" dirty="0">
                  <a:solidFill>
                    <a:srgbClr val="CC3300"/>
                  </a:solidFill>
                  <a:latin typeface="+mn-lt"/>
                </a:endParaRPr>
              </a:p>
            </p:txBody>
          </p:sp>
        </mc:Choice>
        <mc:Fallback xmlns="">
          <p:sp>
            <p:nvSpPr>
              <p:cNvPr id="2" name="Title 1">
                <a:extLst>
                  <a:ext uri="{FF2B5EF4-FFF2-40B4-BE49-F238E27FC236}">
                    <a16:creationId xmlns:a16="http://schemas.microsoft.com/office/drawing/2014/main" id="{F172DED4-6B48-4583-A087-6F0F1F68A3E5}"/>
                  </a:ext>
                </a:extLst>
              </p:cNvPr>
              <p:cNvSpPr>
                <a:spLocks noGrp="1" noRot="1" noChangeAspect="1" noMove="1" noResize="1" noEditPoints="1" noAdjustHandles="1" noChangeArrowheads="1" noChangeShapeType="1" noTextEdit="1"/>
              </p:cNvSpPr>
              <p:nvPr>
                <p:ph type="title"/>
              </p:nvPr>
            </p:nvSpPr>
            <p:spPr>
              <a:xfrm>
                <a:off x="254976" y="0"/>
                <a:ext cx="10972801" cy="791308"/>
              </a:xfrm>
              <a:blipFill>
                <a:blip r:embed="rId2"/>
                <a:stretch>
                  <a:fillRect l="-2000" t="-2308" b="-33077"/>
                </a:stretch>
              </a:blipFill>
            </p:spPr>
            <p:txBody>
              <a:bodyPr/>
              <a:lstStyle/>
              <a:p>
                <a:r>
                  <a:rPr lang="en-AU">
                    <a:noFill/>
                  </a:rPr>
                  <a:t> </a:t>
                </a:r>
              </a:p>
            </p:txBody>
          </p:sp>
        </mc:Fallback>
      </mc:AlternateContent>
      <p:pic>
        <p:nvPicPr>
          <p:cNvPr id="5" name="Picture 4">
            <a:extLst>
              <a:ext uri="{FF2B5EF4-FFF2-40B4-BE49-F238E27FC236}">
                <a16:creationId xmlns:a16="http://schemas.microsoft.com/office/drawing/2014/main" id="{06247AC9-068E-4C04-A98D-364006CB87CB}"/>
              </a:ext>
            </a:extLst>
          </p:cNvPr>
          <p:cNvPicPr>
            <a:picLocks noChangeAspect="1"/>
          </p:cNvPicPr>
          <p:nvPr/>
        </p:nvPicPr>
        <p:blipFill>
          <a:blip r:embed="rId3"/>
          <a:stretch>
            <a:fillRect/>
          </a:stretch>
        </p:blipFill>
        <p:spPr>
          <a:xfrm>
            <a:off x="254976" y="1173371"/>
            <a:ext cx="6106285" cy="451125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EAFF64D-C02B-402A-B56D-44A78481D07E}"/>
                  </a:ext>
                </a:extLst>
              </p:cNvPr>
              <p:cNvSpPr txBox="1"/>
              <p:nvPr/>
            </p:nvSpPr>
            <p:spPr>
              <a:xfrm>
                <a:off x="6578186" y="1173371"/>
                <a:ext cx="5214376" cy="4419287"/>
              </a:xfrm>
              <a:prstGeom prst="rect">
                <a:avLst/>
              </a:prstGeom>
              <a:noFill/>
            </p:spPr>
            <p:txBody>
              <a:bodyPr wrap="none" rtlCol="0">
                <a:spAutoFit/>
              </a:bodyPr>
              <a:lstStyle/>
              <a:p>
                <a:pPr marL="342900" indent="-342900">
                  <a:buFont typeface="Arial" panose="020B0604020202020204" pitchFamily="34" charset="0"/>
                  <a:buChar char="•"/>
                </a:pPr>
                <a:r>
                  <a:rPr lang="en-AU" sz="2400" dirty="0"/>
                  <a:t>Makes the tax code flatter</a:t>
                </a:r>
              </a:p>
              <a:p>
                <a:pPr marL="342900" indent="-342900">
                  <a:buFont typeface="Arial" panose="020B0604020202020204" pitchFamily="34" charset="0"/>
                  <a:buChar char="•"/>
                </a:pPr>
                <a:r>
                  <a:rPr lang="en-AU" sz="2400" dirty="0"/>
                  <a:t>Also lowers the tax-free threshold</a:t>
                </a:r>
              </a:p>
              <a:p>
                <a:pPr marL="342900" indent="-342900">
                  <a:buFont typeface="Arial" panose="020B0604020202020204" pitchFamily="34" charset="0"/>
                  <a:buChar char="•"/>
                </a:pPr>
                <a:endParaRPr lang="en-AU" sz="2400" dirty="0"/>
              </a:p>
              <a:p>
                <a:pPr algn="ctr"/>
                <a14:m>
                  <m:oMathPara xmlns:m="http://schemas.openxmlformats.org/officeDocument/2006/math">
                    <m:oMathParaPr>
                      <m:jc m:val="centerGroup"/>
                    </m:oMathParaPr>
                    <m:oMath xmlns:m="http://schemas.openxmlformats.org/officeDocument/2006/math">
                      <m:sSup>
                        <m:sSupPr>
                          <m:ctrlPr>
                            <a:rPr lang="en-AU" sz="3200" i="1">
                              <a:latin typeface="Cambria Math" panose="02040503050406030204" pitchFamily="18" charset="0"/>
                            </a:rPr>
                          </m:ctrlPr>
                        </m:sSupPr>
                        <m:e>
                          <m:r>
                            <a:rPr lang="en-AU" sz="3200" i="1">
                              <a:latin typeface="Cambria Math" panose="02040503050406030204" pitchFamily="18" charset="0"/>
                            </a:rPr>
                            <m:t>𝜆</m:t>
                          </m:r>
                        </m:e>
                        <m:sup>
                          <m:f>
                            <m:fPr>
                              <m:ctrlPr>
                                <a:rPr lang="en-AU" sz="3200" i="1">
                                  <a:latin typeface="Cambria Math" panose="02040503050406030204" pitchFamily="18" charset="0"/>
                                </a:rPr>
                              </m:ctrlPr>
                            </m:fPr>
                            <m:num>
                              <m:r>
                                <a:rPr lang="en-AU" sz="3200" i="1">
                                  <a:latin typeface="Cambria Math" panose="02040503050406030204" pitchFamily="18" charset="0"/>
                                </a:rPr>
                                <m:t>1</m:t>
                              </m:r>
                            </m:num>
                            <m:den>
                              <m:r>
                                <a:rPr lang="en-AU" sz="3200" i="1">
                                  <a:latin typeface="Cambria Math" panose="02040503050406030204" pitchFamily="18" charset="0"/>
                                </a:rPr>
                                <m:t>𝜏</m:t>
                              </m:r>
                              <m:r>
                                <a:rPr lang="en-AU" sz="3200" i="1">
                                  <a:solidFill>
                                    <a:srgbClr val="FF0000"/>
                                  </a:solidFill>
                                  <a:latin typeface="Cambria Math" panose="02040503050406030204" pitchFamily="18" charset="0"/>
                                </a:rPr>
                                <m:t>↓</m:t>
                              </m:r>
                            </m:den>
                          </m:f>
                        </m:sup>
                      </m:sSup>
                    </m:oMath>
                  </m:oMathPara>
                </a14:m>
                <a:endParaRPr lang="en-AU" dirty="0"/>
              </a:p>
              <a:p>
                <a:pPr algn="ctr"/>
                <a:endParaRPr lang="en-AU" dirty="0"/>
              </a:p>
              <a:p>
                <a:pPr algn="ctr"/>
                <a14:m>
                  <m:oMath xmlns:m="http://schemas.openxmlformats.org/officeDocument/2006/math">
                    <m:r>
                      <a:rPr lang="en-AU" sz="3600" b="0" i="1" smtClean="0">
                        <a:latin typeface="Cambria Math" panose="02040503050406030204" pitchFamily="18" charset="0"/>
                        <a:sym typeface="Wingdings" panose="05000000000000000000" pitchFamily="2" charset="2"/>
                      </a:rPr>
                      <m:t>↑</m:t>
                    </m:r>
                  </m:oMath>
                </a14:m>
                <a:r>
                  <a:rPr lang="en-AU" sz="3600" dirty="0"/>
                  <a:t> </a:t>
                </a:r>
                <a:r>
                  <a:rPr lang="en-AU" sz="2800" dirty="0"/>
                  <a:t>Tax base</a:t>
                </a:r>
              </a:p>
              <a:p>
                <a:pPr algn="ctr"/>
                <a:endParaRPr lang="en-AU" dirty="0"/>
              </a:p>
              <a:p>
                <a:pPr algn="ctr"/>
                <a:endParaRPr lang="en-AU" dirty="0"/>
              </a:p>
              <a:p>
                <a:pPr marL="285750" indent="-285750">
                  <a:buFont typeface="Arial" panose="020B0604020202020204" pitchFamily="34" charset="0"/>
                  <a:buChar char="•"/>
                </a:pPr>
                <a:r>
                  <a:rPr lang="en-AU" sz="2400" dirty="0"/>
                  <a:t>At </a:t>
                </a:r>
                <a14:m>
                  <m:oMath xmlns:m="http://schemas.openxmlformats.org/officeDocument/2006/math">
                    <m:r>
                      <a:rPr lang="en-AU" sz="2400" b="0" i="1" smtClean="0">
                        <a:latin typeface="Cambria Math" panose="02040503050406030204" pitchFamily="18" charset="0"/>
                      </a:rPr>
                      <m:t>𝜏</m:t>
                    </m:r>
                    <m:r>
                      <a:rPr lang="en-AU" sz="2400" b="0" i="1" smtClean="0">
                        <a:latin typeface="Cambria Math" panose="02040503050406030204" pitchFamily="18" charset="0"/>
                      </a:rPr>
                      <m:t>=0</m:t>
                    </m:r>
                  </m:oMath>
                </a14:m>
                <a:endParaRPr lang="en-AU" sz="2400" dirty="0"/>
              </a:p>
              <a:p>
                <a:pPr marL="742950" lvl="1" indent="-285750">
                  <a:buFont typeface="Arial" panose="020B0604020202020204" pitchFamily="34" charset="0"/>
                  <a:buChar char="•"/>
                </a:pPr>
                <a:r>
                  <a:rPr lang="en-AU" sz="2400" dirty="0"/>
                  <a:t>Flat tax </a:t>
                </a:r>
                <a14:m>
                  <m:oMath xmlns:m="http://schemas.openxmlformats.org/officeDocument/2006/math">
                    <m:r>
                      <a:rPr lang="en-AU" sz="2400" b="0" i="1" smtClean="0">
                        <a:latin typeface="Cambria Math" panose="02040503050406030204" pitchFamily="18" charset="0"/>
                      </a:rPr>
                      <m:t>1−</m:t>
                    </m:r>
                    <m:r>
                      <a:rPr lang="en-AU" sz="2400" b="0" i="1" smtClean="0">
                        <a:latin typeface="Cambria Math" panose="02040503050406030204" pitchFamily="18" charset="0"/>
                      </a:rPr>
                      <m:t>𝜆</m:t>
                    </m:r>
                  </m:oMath>
                </a14:m>
                <a:endParaRPr lang="en-AU" sz="2400" dirty="0"/>
              </a:p>
              <a:p>
                <a:pPr marL="742950" lvl="1" indent="-285750">
                  <a:buFont typeface="Arial" panose="020B0604020202020204" pitchFamily="34" charset="0"/>
                  <a:buChar char="•"/>
                </a:pPr>
                <a:r>
                  <a:rPr lang="en-AU" sz="2400" dirty="0"/>
                  <a:t>No tax-free threshold</a:t>
                </a:r>
              </a:p>
            </p:txBody>
          </p:sp>
        </mc:Choice>
        <mc:Fallback xmlns="">
          <p:sp>
            <p:nvSpPr>
              <p:cNvPr id="6" name="TextBox 5">
                <a:extLst>
                  <a:ext uri="{FF2B5EF4-FFF2-40B4-BE49-F238E27FC236}">
                    <a16:creationId xmlns:a16="http://schemas.microsoft.com/office/drawing/2014/main" id="{AEAFF64D-C02B-402A-B56D-44A78481D07E}"/>
                  </a:ext>
                </a:extLst>
              </p:cNvPr>
              <p:cNvSpPr txBox="1">
                <a:spLocks noRot="1" noChangeAspect="1" noMove="1" noResize="1" noEditPoints="1" noAdjustHandles="1" noChangeArrowheads="1" noChangeShapeType="1" noTextEdit="1"/>
              </p:cNvSpPr>
              <p:nvPr/>
            </p:nvSpPr>
            <p:spPr>
              <a:xfrm>
                <a:off x="6578186" y="1173371"/>
                <a:ext cx="5214376" cy="4419287"/>
              </a:xfrm>
              <a:prstGeom prst="rect">
                <a:avLst/>
              </a:prstGeom>
              <a:blipFill>
                <a:blip r:embed="rId4"/>
                <a:stretch>
                  <a:fillRect l="-1520" t="-966" r="-1053" b="-2345"/>
                </a:stretch>
              </a:blipFill>
            </p:spPr>
            <p:txBody>
              <a:bodyPr/>
              <a:lstStyle/>
              <a:p>
                <a:r>
                  <a:rPr lang="en-AU">
                    <a:noFill/>
                  </a:rPr>
                  <a:t> </a:t>
                </a:r>
              </a:p>
            </p:txBody>
          </p:sp>
        </mc:Fallback>
      </mc:AlternateContent>
      <p:cxnSp>
        <p:nvCxnSpPr>
          <p:cNvPr id="9" name="Straight Arrow Connector 8">
            <a:extLst>
              <a:ext uri="{FF2B5EF4-FFF2-40B4-BE49-F238E27FC236}">
                <a16:creationId xmlns:a16="http://schemas.microsoft.com/office/drawing/2014/main" id="{75328B26-9734-4330-8180-0DF21D3C71CB}"/>
              </a:ext>
            </a:extLst>
          </p:cNvPr>
          <p:cNvCxnSpPr/>
          <p:nvPr/>
        </p:nvCxnSpPr>
        <p:spPr>
          <a:xfrm>
            <a:off x="8685143" y="2346739"/>
            <a:ext cx="0" cy="7261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818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Government</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22788EF-2B52-4919-BF5E-A5B3270243ED}"/>
                  </a:ext>
                </a:extLst>
              </p:cNvPr>
              <p:cNvSpPr txBox="1"/>
              <p:nvPr/>
            </p:nvSpPr>
            <p:spPr>
              <a:xfrm>
                <a:off x="254976" y="1486875"/>
                <a:ext cx="11413052" cy="1065869"/>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AU" sz="3200" b="0" i="1" smtClean="0">
                          <a:latin typeface="Cambria Math" panose="02040503050406030204" pitchFamily="18" charset="0"/>
                        </a:rPr>
                        <m:t>𝐼𝑛𝑐𝑜𝑚𝑒</m:t>
                      </m:r>
                      <m:r>
                        <a:rPr lang="en-AU" sz="3200" b="0" i="1" smtClean="0">
                          <a:latin typeface="Cambria Math" panose="02040503050406030204" pitchFamily="18" charset="0"/>
                        </a:rPr>
                        <m:t> </m:t>
                      </m:r>
                      <m:r>
                        <a:rPr lang="en-AU" sz="3200" b="0" i="1" smtClean="0">
                          <a:latin typeface="Cambria Math" panose="02040503050406030204" pitchFamily="18" charset="0"/>
                        </a:rPr>
                        <m:t>𝑡𝑎𝑥</m:t>
                      </m:r>
                      <m:r>
                        <a:rPr lang="en-AU" sz="3200" b="0" i="1" smtClean="0">
                          <a:latin typeface="Cambria Math" panose="02040503050406030204" pitchFamily="18" charset="0"/>
                        </a:rPr>
                        <m:t>+</m:t>
                      </m:r>
                      <m:r>
                        <a:rPr lang="en-AU" sz="3200" b="0" i="1" smtClean="0">
                          <a:latin typeface="Cambria Math" panose="02040503050406030204" pitchFamily="18" charset="0"/>
                        </a:rPr>
                        <m:t>𝐶𝑜𝑛𝑠𝑢𝑚𝑝𝑡𝑖𝑜𝑛</m:t>
                      </m:r>
                      <m:r>
                        <a:rPr lang="en-AU" sz="3200" b="0" i="1" smtClean="0">
                          <a:latin typeface="Cambria Math" panose="02040503050406030204" pitchFamily="18" charset="0"/>
                        </a:rPr>
                        <m:t> </m:t>
                      </m:r>
                      <m:r>
                        <a:rPr lang="en-AU" sz="3200" b="0" i="1" smtClean="0">
                          <a:latin typeface="Cambria Math" panose="02040503050406030204" pitchFamily="18" charset="0"/>
                        </a:rPr>
                        <m:t>𝑡𝑎𝑥</m:t>
                      </m:r>
                      <m:r>
                        <a:rPr lang="en-AU" sz="3200" b="0" i="1" smtClean="0">
                          <a:latin typeface="Cambria Math" panose="02040503050406030204" pitchFamily="18" charset="0"/>
                        </a:rPr>
                        <m:t>+</m:t>
                      </m:r>
                      <m:r>
                        <a:rPr lang="en-AU" sz="3200" b="0" i="1" smtClean="0">
                          <a:latin typeface="Cambria Math" panose="02040503050406030204" pitchFamily="18" charset="0"/>
                        </a:rPr>
                        <m:t>𝐶𝑜𝑚𝑝𝑎𝑛𝑦</m:t>
                      </m:r>
                      <m:r>
                        <a:rPr lang="en-AU" sz="3200" b="0" i="1" smtClean="0">
                          <a:latin typeface="Cambria Math" panose="02040503050406030204" pitchFamily="18" charset="0"/>
                        </a:rPr>
                        <m:t> </m:t>
                      </m:r>
                      <m:r>
                        <a:rPr lang="en-AU" sz="3200" b="0" i="1" smtClean="0">
                          <a:latin typeface="Cambria Math" panose="02040503050406030204" pitchFamily="18" charset="0"/>
                        </a:rPr>
                        <m:t>𝑡𝑎𝑥</m:t>
                      </m:r>
                      <m:r>
                        <a:rPr lang="en-AU" sz="3200" b="0" i="1" smtClean="0">
                          <a:latin typeface="Cambria Math" panose="02040503050406030204" pitchFamily="18" charset="0"/>
                        </a:rPr>
                        <m:t>=</m:t>
                      </m:r>
                      <m:r>
                        <a:rPr lang="en-AU" sz="3200" b="0" i="1" smtClean="0">
                          <a:latin typeface="Cambria Math" panose="02040503050406030204" pitchFamily="18" charset="0"/>
                        </a:rPr>
                        <m:t>𝑇𝑟𝑎𝑛𝑠𝑓𝑒𝑟𝑠</m:t>
                      </m:r>
                      <m:r>
                        <a:rPr lang="en-AU" sz="3200" b="0" i="1" smtClean="0">
                          <a:latin typeface="Cambria Math" panose="02040503050406030204" pitchFamily="18" charset="0"/>
                        </a:rPr>
                        <m:t>+</m:t>
                      </m:r>
                      <m:r>
                        <a:rPr lang="en-AU" sz="3200" b="0" i="1" smtClean="0">
                          <a:latin typeface="Cambria Math" panose="02040503050406030204" pitchFamily="18" charset="0"/>
                        </a:rPr>
                        <m:t>𝐺</m:t>
                      </m:r>
                      <m:r>
                        <a:rPr lang="en-AU" sz="3200" b="0" i="1" smtClean="0">
                          <a:latin typeface="Cambria Math" panose="02040503050406030204" pitchFamily="18" charset="0"/>
                        </a:rPr>
                        <m:t>+</m:t>
                      </m:r>
                      <m:r>
                        <a:rPr lang="en-AU" sz="3200" b="0" i="1" smtClean="0">
                          <a:latin typeface="Cambria Math" panose="02040503050406030204" pitchFamily="18" charset="0"/>
                        </a:rPr>
                        <m:t>𝑟𝐷</m:t>
                      </m:r>
                    </m:oMath>
                  </m:oMathPara>
                </a14:m>
                <a:endParaRPr lang="en-AU" sz="3200" dirty="0"/>
              </a:p>
            </p:txBody>
          </p:sp>
        </mc:Choice>
        <mc:Fallback xmlns="">
          <p:sp>
            <p:nvSpPr>
              <p:cNvPr id="3" name="TextBox 2">
                <a:extLst>
                  <a:ext uri="{FF2B5EF4-FFF2-40B4-BE49-F238E27FC236}">
                    <a16:creationId xmlns:a16="http://schemas.microsoft.com/office/drawing/2014/main" id="{522788EF-2B52-4919-BF5E-A5B3270243ED}"/>
                  </a:ext>
                </a:extLst>
              </p:cNvPr>
              <p:cNvSpPr txBox="1">
                <a:spLocks noRot="1" noChangeAspect="1" noMove="1" noResize="1" noEditPoints="1" noAdjustHandles="1" noChangeArrowheads="1" noChangeShapeType="1" noTextEdit="1"/>
              </p:cNvSpPr>
              <p:nvPr/>
            </p:nvSpPr>
            <p:spPr>
              <a:xfrm>
                <a:off x="254976" y="1486875"/>
                <a:ext cx="11413052" cy="1065869"/>
              </a:xfrm>
              <a:prstGeom prst="rect">
                <a:avLst/>
              </a:prstGeom>
              <a:blipFill>
                <a:blip r:embed="rId2"/>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68FA91E-3624-4BB6-A489-D0A4E09E4359}"/>
                  </a:ext>
                </a:extLst>
              </p:cNvPr>
              <p:cNvSpPr txBox="1"/>
              <p:nvPr/>
            </p:nvSpPr>
            <p:spPr>
              <a:xfrm>
                <a:off x="2219739" y="2966560"/>
                <a:ext cx="7967359" cy="1958549"/>
              </a:xfrm>
              <a:prstGeom prst="rect">
                <a:avLst/>
              </a:prstGeom>
              <a:noFill/>
            </p:spPr>
            <p:txBody>
              <a:bodyPr wrap="square" rtlCol="0">
                <a:spAutoFit/>
              </a:bodyPr>
              <a:lstStyle/>
              <a:p>
                <a:pPr>
                  <a:lnSpc>
                    <a:spcPct val="150000"/>
                  </a:lnSpc>
                </a:pPr>
                <a14:m>
                  <m:oMath xmlns:m="http://schemas.openxmlformats.org/officeDocument/2006/math">
                    <m:r>
                      <a:rPr lang="en-AU" sz="2800" b="0" i="1" smtClean="0">
                        <a:latin typeface="Cambria Math" panose="02040503050406030204" pitchFamily="18" charset="0"/>
                      </a:rPr>
                      <m:t>𝐺</m:t>
                    </m:r>
                  </m:oMath>
                </a14:m>
                <a:r>
                  <a:rPr lang="en-AU" sz="2800" dirty="0"/>
                  <a:t> is general government expenses</a:t>
                </a:r>
              </a:p>
              <a:p>
                <a:pPr>
                  <a:lnSpc>
                    <a:spcPct val="150000"/>
                  </a:lnSpc>
                </a:pPr>
                <a14:m>
                  <m:oMath xmlns:m="http://schemas.openxmlformats.org/officeDocument/2006/math">
                    <m:r>
                      <a:rPr lang="en-AU" sz="2800" b="0" i="1" smtClean="0">
                        <a:latin typeface="Cambria Math" panose="02040503050406030204" pitchFamily="18" charset="0"/>
                      </a:rPr>
                      <m:t>𝑟𝐷</m:t>
                    </m:r>
                  </m:oMath>
                </a14:m>
                <a:r>
                  <a:rPr lang="en-AU" sz="2800" dirty="0"/>
                  <a:t> is interest payments on debt</a:t>
                </a:r>
              </a:p>
              <a:p>
                <a:pPr lvl="1">
                  <a:lnSpc>
                    <a:spcPct val="150000"/>
                  </a:lnSpc>
                </a:pPr>
                <a:r>
                  <a:rPr lang="en-AU" sz="2800" dirty="0"/>
                  <a:t>(In steady state equilibrium </a:t>
                </a:r>
                <a14:m>
                  <m:oMath xmlns:m="http://schemas.openxmlformats.org/officeDocument/2006/math">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𝐷</m:t>
                        </m:r>
                      </m:e>
                      <m:sub>
                        <m:r>
                          <a:rPr lang="en-AU" sz="2800" b="0" i="1" smtClean="0">
                            <a:latin typeface="Cambria Math" panose="02040503050406030204" pitchFamily="18" charset="0"/>
                          </a:rPr>
                          <m:t>𝑡</m:t>
                        </m:r>
                      </m:sub>
                    </m:sSub>
                    <m:r>
                      <a:rPr lang="en-AU" sz="2800" b="0" i="1" smtClean="0">
                        <a:latin typeface="Cambria Math" panose="02040503050406030204" pitchFamily="18" charset="0"/>
                      </a:rPr>
                      <m:t>=</m:t>
                    </m:r>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𝐷</m:t>
                        </m:r>
                      </m:e>
                      <m:sub>
                        <m:r>
                          <a:rPr lang="en-AU" sz="2800" b="0" i="1" smtClean="0">
                            <a:latin typeface="Cambria Math" panose="02040503050406030204" pitchFamily="18" charset="0"/>
                          </a:rPr>
                          <m:t>𝑡</m:t>
                        </m:r>
                        <m:r>
                          <a:rPr lang="en-AU" sz="2800" b="0" i="1" smtClean="0">
                            <a:latin typeface="Cambria Math" panose="02040503050406030204" pitchFamily="18" charset="0"/>
                          </a:rPr>
                          <m:t>+1</m:t>
                        </m:r>
                      </m:sub>
                    </m:sSub>
                  </m:oMath>
                </a14:m>
                <a:r>
                  <a:rPr lang="en-AU" sz="2800" dirty="0"/>
                  <a:t>)</a:t>
                </a:r>
              </a:p>
            </p:txBody>
          </p:sp>
        </mc:Choice>
        <mc:Fallback xmlns="">
          <p:sp>
            <p:nvSpPr>
              <p:cNvPr id="8" name="TextBox 7">
                <a:extLst>
                  <a:ext uri="{FF2B5EF4-FFF2-40B4-BE49-F238E27FC236}">
                    <a16:creationId xmlns:a16="http://schemas.microsoft.com/office/drawing/2014/main" id="{A68FA91E-3624-4BB6-A489-D0A4E09E4359}"/>
                  </a:ext>
                </a:extLst>
              </p:cNvPr>
              <p:cNvSpPr txBox="1">
                <a:spLocks noRot="1" noChangeAspect="1" noMove="1" noResize="1" noEditPoints="1" noAdjustHandles="1" noChangeArrowheads="1" noChangeShapeType="1" noTextEdit="1"/>
              </p:cNvSpPr>
              <p:nvPr/>
            </p:nvSpPr>
            <p:spPr>
              <a:xfrm>
                <a:off x="2219739" y="2966560"/>
                <a:ext cx="7967359" cy="1958549"/>
              </a:xfrm>
              <a:prstGeom prst="rect">
                <a:avLst/>
              </a:prstGeom>
              <a:blipFill>
                <a:blip r:embed="rId3"/>
                <a:stretch>
                  <a:fillRect b="-8100"/>
                </a:stretch>
              </a:blipFill>
            </p:spPr>
            <p:txBody>
              <a:bodyPr/>
              <a:lstStyle/>
              <a:p>
                <a:r>
                  <a:rPr lang="en-AU">
                    <a:noFill/>
                  </a:rPr>
                  <a:t> </a:t>
                </a:r>
              </a:p>
            </p:txBody>
          </p:sp>
        </mc:Fallback>
      </mc:AlternateContent>
    </p:spTree>
    <p:extLst>
      <p:ext uri="{BB962C8B-B14F-4D97-AF65-F5344CB8AC3E}">
        <p14:creationId xmlns:p14="http://schemas.microsoft.com/office/powerpoint/2010/main" val="1750765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Firm</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413149" cy="5048981"/>
              </a:xfrm>
            </p:spPr>
            <p:txBody>
              <a:bodyPr>
                <a:normAutofit/>
              </a:bodyPr>
              <a:lstStyle/>
              <a:p>
                <a:r>
                  <a:rPr lang="en-AU" sz="2400" dirty="0"/>
                  <a:t>Representative firm</a:t>
                </a:r>
              </a:p>
              <a:p>
                <a:pPr marL="0" indent="0">
                  <a:buNone/>
                </a:pPr>
                <a14:m>
                  <m:oMathPara xmlns:m="http://schemas.openxmlformats.org/officeDocument/2006/math">
                    <m:oMathParaPr>
                      <m:jc m:val="centerGroup"/>
                    </m:oMathParaPr>
                    <m:oMath xmlns:m="http://schemas.openxmlformats.org/officeDocument/2006/math">
                      <m:func>
                        <m:funcPr>
                          <m:ctrlPr>
                            <a:rPr lang="en-AU" sz="2400" b="0" i="1" smtClean="0">
                              <a:latin typeface="Cambria Math" panose="02040503050406030204" pitchFamily="18" charset="0"/>
                            </a:rPr>
                          </m:ctrlPr>
                        </m:funcPr>
                        <m:fName>
                          <m:limLow>
                            <m:limLowPr>
                              <m:ctrlPr>
                                <a:rPr lang="en-AU" sz="2400" b="0" i="1" smtClean="0">
                                  <a:latin typeface="Cambria Math" panose="02040503050406030204" pitchFamily="18" charset="0"/>
                                </a:rPr>
                              </m:ctrlPr>
                            </m:limLowPr>
                            <m:e>
                              <m:r>
                                <m:rPr>
                                  <m:sty m:val="p"/>
                                </m:rPr>
                                <a:rPr lang="en-AU" sz="2400" b="0" i="0" smtClean="0">
                                  <a:latin typeface="Cambria Math" panose="02040503050406030204" pitchFamily="18" charset="0"/>
                                </a:rPr>
                                <m:t>max</m:t>
                              </m:r>
                            </m:e>
                            <m:lim>
                              <m:r>
                                <a:rPr lang="en-AU" sz="2400" b="0" i="1" smtClean="0">
                                  <a:latin typeface="Cambria Math" panose="02040503050406030204" pitchFamily="18" charset="0"/>
                                </a:rPr>
                                <m:t>𝐾</m:t>
                              </m:r>
                              <m:r>
                                <a:rPr lang="en-AU" sz="2400" b="0" i="1" smtClean="0">
                                  <a:latin typeface="Cambria Math" panose="02040503050406030204" pitchFamily="18" charset="0"/>
                                </a:rPr>
                                <m:t>,</m:t>
                              </m:r>
                              <m:r>
                                <a:rPr lang="en-AU" sz="2400" b="0" i="1" smtClean="0">
                                  <a:latin typeface="Cambria Math" panose="02040503050406030204" pitchFamily="18" charset="0"/>
                                </a:rPr>
                                <m:t>𝐻</m:t>
                              </m:r>
                            </m:lim>
                          </m:limLow>
                        </m:fName>
                        <m:e>
                          <m:d>
                            <m:dPr>
                              <m:begChr m:val="{"/>
                              <m:endChr m:val="}"/>
                              <m:ctrlPr>
                                <a:rPr lang="en-AU" sz="2400" b="0" i="1" smtClean="0">
                                  <a:latin typeface="Cambria Math" panose="02040503050406030204" pitchFamily="18" charset="0"/>
                                </a:rPr>
                              </m:ctrlPr>
                            </m:dPr>
                            <m:e>
                              <m:d>
                                <m:dPr>
                                  <m:ctrlPr>
                                    <a:rPr lang="en-AU" sz="2400" b="0" i="1" smtClean="0">
                                      <a:latin typeface="Cambria Math" panose="02040503050406030204" pitchFamily="18" charset="0"/>
                                    </a:rPr>
                                  </m:ctrlPr>
                                </m:dPr>
                                <m:e>
                                  <m:r>
                                    <a:rPr lang="en-AU" sz="2400" b="0" i="1" smtClean="0">
                                      <a:latin typeface="Cambria Math" panose="02040503050406030204" pitchFamily="18" charset="0"/>
                                    </a:rPr>
                                    <m:t>1−</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𝜏</m:t>
                                      </m:r>
                                    </m:e>
                                    <m:sup>
                                      <m:r>
                                        <a:rPr lang="en-AU" sz="2400" b="0" i="1" smtClean="0">
                                          <a:latin typeface="Cambria Math" panose="02040503050406030204" pitchFamily="18" charset="0"/>
                                        </a:rPr>
                                        <m:t>𝑓</m:t>
                                      </m:r>
                                    </m:sup>
                                  </m:sSup>
                                </m:e>
                              </m:d>
                              <m:d>
                                <m:dPr>
                                  <m:ctrlPr>
                                    <a:rPr lang="en-AU" sz="2400" b="0" i="1" smtClean="0">
                                      <a:latin typeface="Cambria Math" panose="02040503050406030204" pitchFamily="18" charset="0"/>
                                    </a:rPr>
                                  </m:ctrlPr>
                                </m:dPr>
                                <m:e>
                                  <m:r>
                                    <a:rPr lang="en-AU" sz="2400" b="0" i="1" smtClean="0">
                                      <a:latin typeface="Cambria Math" panose="02040503050406030204" pitchFamily="18" charset="0"/>
                                    </a:rPr>
                                    <m:t>𝐴</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𝐾</m:t>
                                      </m:r>
                                    </m:e>
                                    <m:sup>
                                      <m:r>
                                        <a:rPr lang="en-AU" sz="2400" b="0" i="1" smtClean="0">
                                          <a:latin typeface="Cambria Math" panose="02040503050406030204" pitchFamily="18" charset="0"/>
                                        </a:rPr>
                                        <m:t>𝛼</m:t>
                                      </m:r>
                                    </m:sup>
                                  </m:sSup>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𝐻</m:t>
                                      </m:r>
                                    </m:e>
                                    <m:sup>
                                      <m:r>
                                        <a:rPr lang="en-AU" sz="2400" b="0" i="1" smtClean="0">
                                          <a:latin typeface="Cambria Math" panose="02040503050406030204" pitchFamily="18" charset="0"/>
                                        </a:rPr>
                                        <m:t>1−</m:t>
                                      </m:r>
                                      <m:r>
                                        <a:rPr lang="en-AU" sz="2400" b="0" i="1" smtClean="0">
                                          <a:latin typeface="Cambria Math" panose="02040503050406030204" pitchFamily="18" charset="0"/>
                                        </a:rPr>
                                        <m:t>𝛼</m:t>
                                      </m:r>
                                    </m:sup>
                                  </m:sSup>
                                  <m:r>
                                    <a:rPr lang="en-AU" sz="2400" b="0" i="1" smtClean="0">
                                      <a:latin typeface="Cambria Math" panose="02040503050406030204" pitchFamily="18" charset="0"/>
                                    </a:rPr>
                                    <m:t>−</m:t>
                                  </m:r>
                                  <m:r>
                                    <a:rPr lang="en-AU" sz="2400" b="0" i="1" smtClean="0">
                                      <a:latin typeface="Cambria Math" panose="02040503050406030204" pitchFamily="18" charset="0"/>
                                    </a:rPr>
                                    <m:t>𝑤𝐻</m:t>
                                  </m:r>
                                </m:e>
                              </m:d>
                              <m:r>
                                <a:rPr lang="en-AU" sz="2400" b="0" i="1" smtClean="0">
                                  <a:latin typeface="Cambria Math" panose="02040503050406030204" pitchFamily="18" charset="0"/>
                                </a:rPr>
                                <m:t>−</m:t>
                              </m:r>
                              <m:r>
                                <a:rPr lang="en-AU" sz="2400" b="0" i="1" smtClean="0">
                                  <a:latin typeface="Cambria Math" panose="02040503050406030204" pitchFamily="18" charset="0"/>
                                </a:rPr>
                                <m:t>𝑞𝐾</m:t>
                              </m:r>
                            </m:e>
                          </m:d>
                        </m:e>
                      </m:func>
                    </m:oMath>
                  </m:oMathPara>
                </a14:m>
                <a:endParaRPr lang="en-AU" sz="2400" dirty="0"/>
              </a:p>
              <a:p>
                <a14:m>
                  <m:oMath xmlns:m="http://schemas.openxmlformats.org/officeDocument/2006/math">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𝜏</m:t>
                        </m:r>
                      </m:e>
                      <m:sup>
                        <m:r>
                          <a:rPr lang="en-AU" sz="2400" b="0" i="1" smtClean="0">
                            <a:latin typeface="Cambria Math" panose="02040503050406030204" pitchFamily="18" charset="0"/>
                          </a:rPr>
                          <m:t>𝑓</m:t>
                        </m:r>
                      </m:sup>
                    </m:sSup>
                    <m:r>
                      <a:rPr lang="en-AU" sz="2400" b="0" i="1" smtClean="0">
                        <a:latin typeface="Cambria Math" panose="02040503050406030204" pitchFamily="18" charset="0"/>
                      </a:rPr>
                      <m:t>∈</m:t>
                    </m:r>
                    <m:d>
                      <m:dPr>
                        <m:begChr m:val="["/>
                        <m:endChr m:val="]"/>
                        <m:ctrlPr>
                          <a:rPr lang="en-AU" sz="2400" b="0" i="1" smtClean="0">
                            <a:latin typeface="Cambria Math" panose="02040503050406030204" pitchFamily="18" charset="0"/>
                          </a:rPr>
                        </m:ctrlPr>
                      </m:dPr>
                      <m:e>
                        <m:r>
                          <a:rPr lang="en-AU" sz="2400" b="0" i="1" smtClean="0">
                            <a:latin typeface="Cambria Math" panose="02040503050406030204" pitchFamily="18" charset="0"/>
                          </a:rPr>
                          <m:t>0,1</m:t>
                        </m:r>
                      </m:e>
                    </m:d>
                  </m:oMath>
                </a14:m>
                <a:r>
                  <a:rPr lang="en-AU" sz="2400" dirty="0"/>
                  <a:t> company tax rate</a:t>
                </a:r>
              </a:p>
              <a:p>
                <a:r>
                  <a:rPr lang="en-AU" sz="2400" dirty="0"/>
                  <a:t>Firm’s demand for capital (small open economy)</a:t>
                </a:r>
              </a:p>
              <a:p>
                <a:pPr marL="0" indent="0">
                  <a:buNone/>
                </a:pPr>
                <a14:m>
                  <m:oMathPara xmlns:m="http://schemas.openxmlformats.org/officeDocument/2006/math">
                    <m:oMathParaPr>
                      <m:jc m:val="centerGroup"/>
                    </m:oMathParaPr>
                    <m:oMath xmlns:m="http://schemas.openxmlformats.org/officeDocument/2006/math">
                      <m:r>
                        <a:rPr lang="en-AU" sz="2400" i="1">
                          <a:latin typeface="Cambria Math" panose="02040503050406030204" pitchFamily="18" charset="0"/>
                        </a:rPr>
                        <m:t>𝐾</m:t>
                      </m:r>
                      <m:r>
                        <a:rPr lang="en-AU" sz="2400" b="0" i="1" smtClean="0">
                          <a:latin typeface="Cambria Math" panose="02040503050406030204" pitchFamily="18" charset="0"/>
                        </a:rPr>
                        <m:t>=</m:t>
                      </m:r>
                      <m:sSup>
                        <m:sSupPr>
                          <m:ctrlPr>
                            <a:rPr lang="en-AU" sz="2400" b="0" i="1" smtClean="0">
                              <a:latin typeface="Cambria Math" panose="02040503050406030204" pitchFamily="18" charset="0"/>
                            </a:rPr>
                          </m:ctrlPr>
                        </m:sSupPr>
                        <m:e>
                          <m:d>
                            <m:dPr>
                              <m:begChr m:val="["/>
                              <m:endChr m:val="]"/>
                              <m:ctrlPr>
                                <a:rPr lang="en-AU" sz="2400" b="0" i="1" smtClean="0">
                                  <a:latin typeface="Cambria Math" panose="02040503050406030204" pitchFamily="18" charset="0"/>
                                </a:rPr>
                              </m:ctrlPr>
                            </m:dPr>
                            <m:e>
                              <m:f>
                                <m:fPr>
                                  <m:ctrlPr>
                                    <a:rPr lang="en-AU" sz="2400" i="1">
                                      <a:latin typeface="Cambria Math" panose="02040503050406030204" pitchFamily="18" charset="0"/>
                                    </a:rPr>
                                  </m:ctrlPr>
                                </m:fPr>
                                <m:num>
                                  <m:r>
                                    <a:rPr lang="en-AU" sz="2400" i="1">
                                      <a:latin typeface="Cambria Math" panose="02040503050406030204" pitchFamily="18" charset="0"/>
                                    </a:rPr>
                                    <m:t>𝛼</m:t>
                                  </m:r>
                                  <m:d>
                                    <m:dPr>
                                      <m:ctrlPr>
                                        <a:rPr lang="en-AU" sz="2400" i="1">
                                          <a:latin typeface="Cambria Math" panose="02040503050406030204" pitchFamily="18" charset="0"/>
                                        </a:rPr>
                                      </m:ctrlPr>
                                    </m:dPr>
                                    <m:e>
                                      <m:r>
                                        <a:rPr lang="en-AU" sz="2400" i="1">
                                          <a:latin typeface="Cambria Math" panose="02040503050406030204" pitchFamily="18" charset="0"/>
                                        </a:rPr>
                                        <m:t>1−</m:t>
                                      </m:r>
                                      <m:sSup>
                                        <m:sSupPr>
                                          <m:ctrlPr>
                                            <a:rPr lang="en-AU" sz="2400" i="1">
                                              <a:latin typeface="Cambria Math" panose="02040503050406030204" pitchFamily="18" charset="0"/>
                                            </a:rPr>
                                          </m:ctrlPr>
                                        </m:sSupPr>
                                        <m:e>
                                          <m:r>
                                            <a:rPr lang="en-AU" sz="2400" i="1">
                                              <a:latin typeface="Cambria Math" panose="02040503050406030204" pitchFamily="18" charset="0"/>
                                            </a:rPr>
                                            <m:t>𝜏</m:t>
                                          </m:r>
                                        </m:e>
                                        <m:sup>
                                          <m:r>
                                            <a:rPr lang="en-AU" sz="2400" i="1">
                                              <a:latin typeface="Cambria Math" panose="02040503050406030204" pitchFamily="18" charset="0"/>
                                            </a:rPr>
                                            <m:t>𝑓</m:t>
                                          </m:r>
                                        </m:sup>
                                      </m:sSup>
                                    </m:e>
                                  </m:d>
                                  <m:r>
                                    <a:rPr lang="en-AU" sz="2400" i="1">
                                      <a:latin typeface="Cambria Math" panose="02040503050406030204" pitchFamily="18" charset="0"/>
                                    </a:rPr>
                                    <m:t>𝐴</m:t>
                                  </m:r>
                                  <m:sSup>
                                    <m:sSupPr>
                                      <m:ctrlPr>
                                        <a:rPr lang="en-AU" sz="2400" i="1">
                                          <a:latin typeface="Cambria Math" panose="02040503050406030204" pitchFamily="18" charset="0"/>
                                        </a:rPr>
                                      </m:ctrlPr>
                                    </m:sSupPr>
                                    <m:e>
                                      <m:r>
                                        <a:rPr lang="en-AU" sz="2400" i="1">
                                          <a:latin typeface="Cambria Math" panose="02040503050406030204" pitchFamily="18" charset="0"/>
                                        </a:rPr>
                                        <m:t>𝐻</m:t>
                                      </m:r>
                                    </m:e>
                                    <m:sup>
                                      <m:r>
                                        <a:rPr lang="en-AU" sz="2400" i="1">
                                          <a:latin typeface="Cambria Math" panose="02040503050406030204" pitchFamily="18" charset="0"/>
                                        </a:rPr>
                                        <m:t>1−</m:t>
                                      </m:r>
                                      <m:r>
                                        <a:rPr lang="en-AU" sz="2400" i="1">
                                          <a:latin typeface="Cambria Math" panose="02040503050406030204" pitchFamily="18" charset="0"/>
                                        </a:rPr>
                                        <m:t>𝛼</m:t>
                                      </m:r>
                                    </m:sup>
                                  </m:sSup>
                                </m:num>
                                <m:den>
                                  <m:r>
                                    <a:rPr lang="en-AU" sz="2400" i="1">
                                      <a:latin typeface="Cambria Math" panose="02040503050406030204" pitchFamily="18" charset="0"/>
                                    </a:rPr>
                                    <m:t>𝑞</m:t>
                                  </m:r>
                                </m:den>
                              </m:f>
                            </m:e>
                          </m:d>
                        </m:e>
                        <m:sup>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1</m:t>
                              </m:r>
                            </m:num>
                            <m:den>
                              <m:r>
                                <a:rPr lang="en-AU" sz="2400" b="0" i="1" smtClean="0">
                                  <a:latin typeface="Cambria Math" panose="02040503050406030204" pitchFamily="18" charset="0"/>
                                </a:rPr>
                                <m:t>1−</m:t>
                              </m:r>
                              <m:r>
                                <a:rPr lang="en-AU" sz="2400" b="0" i="1" smtClean="0">
                                  <a:latin typeface="Cambria Math" panose="02040503050406030204" pitchFamily="18" charset="0"/>
                                </a:rPr>
                                <m:t>𝛼</m:t>
                              </m:r>
                            </m:den>
                          </m:f>
                        </m:sup>
                      </m:sSup>
                    </m:oMath>
                  </m:oMathPara>
                </a14:m>
                <a:endParaRPr lang="en-AU" sz="2400" dirty="0"/>
              </a:p>
              <a:p>
                <a:endParaRPr lang="en-AU" sz="2400" dirty="0"/>
              </a:p>
              <a:p>
                <a:pPr marL="0" indent="0">
                  <a:buNone/>
                </a:pPr>
                <a:endParaRPr lang="en-AU" sz="2400" dirty="0"/>
              </a:p>
            </p:txBody>
          </p:sp>
        </mc:Choice>
        <mc:Fallback xmlns="">
          <p:sp>
            <p:nvSpPr>
              <p:cNvPr id="5" name="Content Placeholder 2">
                <a:extLst>
                  <a:ext uri="{FF2B5EF4-FFF2-40B4-BE49-F238E27FC236}">
                    <a16:creationId xmlns:a16="http://schemas.microsoft.com/office/drawing/2014/main" id="{0836CDA7-6009-4FF5-A059-EAB3D27016A7}"/>
                  </a:ext>
                </a:extLst>
              </p:cNvPr>
              <p:cNvSpPr>
                <a:spLocks noGrp="1" noRot="1" noChangeAspect="1" noMove="1" noResize="1" noEditPoints="1" noAdjustHandles="1" noChangeArrowheads="1" noChangeShapeType="1" noTextEdit="1"/>
              </p:cNvSpPr>
              <p:nvPr>
                <p:ph idx="1"/>
              </p:nvPr>
            </p:nvSpPr>
            <p:spPr>
              <a:xfrm>
                <a:off x="254976" y="1221032"/>
                <a:ext cx="11413149" cy="5048981"/>
              </a:xfrm>
              <a:blipFill>
                <a:blip r:embed="rId3"/>
                <a:stretch>
                  <a:fillRect l="-748"/>
                </a:stretch>
              </a:blipFill>
            </p:spPr>
            <p:txBody>
              <a:bodyPr/>
              <a:lstStyle/>
              <a:p>
                <a:r>
                  <a:rPr lang="en-AU">
                    <a:noFill/>
                  </a:rPr>
                  <a:t> </a:t>
                </a:r>
              </a:p>
            </p:txBody>
          </p:sp>
        </mc:Fallback>
      </mc:AlternateContent>
    </p:spTree>
    <p:extLst>
      <p:ext uri="{BB962C8B-B14F-4D97-AF65-F5344CB8AC3E}">
        <p14:creationId xmlns:p14="http://schemas.microsoft.com/office/powerpoint/2010/main" val="2541702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5CAA1B6-8C47-45C3-B935-0C460495CF99}"/>
                  </a:ext>
                </a:extLst>
              </p:cNvPr>
              <p:cNvSpPr txBox="1"/>
              <p:nvPr/>
            </p:nvSpPr>
            <p:spPr>
              <a:xfrm>
                <a:off x="1697678" y="2121141"/>
                <a:ext cx="8259569" cy="115435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AU" sz="2400" b="0" i="0" smtClean="0">
                          <a:solidFill>
                            <a:schemeClr val="tx1"/>
                          </a:solidFill>
                          <a:latin typeface="Cambria Math" panose="02040503050406030204" pitchFamily="18" charset="0"/>
                        </a:rPr>
                        <m:t>Foreign</m:t>
                      </m:r>
                      <m:r>
                        <a:rPr lang="en-AU" sz="2400" b="0" i="0" smtClean="0">
                          <a:solidFill>
                            <a:schemeClr val="tx1"/>
                          </a:solidFill>
                          <a:latin typeface="Cambria Math" panose="02040503050406030204" pitchFamily="18" charset="0"/>
                        </a:rPr>
                        <m:t> </m:t>
                      </m:r>
                      <m:r>
                        <m:rPr>
                          <m:sty m:val="p"/>
                        </m:rPr>
                        <a:rPr lang="en-AU" sz="2400" b="0" i="0" smtClean="0">
                          <a:solidFill>
                            <a:schemeClr val="tx1"/>
                          </a:solidFill>
                          <a:latin typeface="Cambria Math" panose="02040503050406030204" pitchFamily="18" charset="0"/>
                        </a:rPr>
                        <m:t>capital</m:t>
                      </m:r>
                      <m:r>
                        <a:rPr lang="en-AU" sz="2400" b="0" i="0" smtClean="0">
                          <a:solidFill>
                            <a:schemeClr val="tx1"/>
                          </a:solidFill>
                          <a:latin typeface="Cambria Math" panose="02040503050406030204" pitchFamily="18" charset="0"/>
                        </a:rPr>
                        <m:t> </m:t>
                      </m:r>
                      <m:r>
                        <a:rPr lang="en-AU" sz="2400" b="0" i="1" smtClean="0">
                          <a:latin typeface="Cambria Math" panose="02040503050406030204" pitchFamily="18" charset="0"/>
                        </a:rPr>
                        <m:t>=</m:t>
                      </m:r>
                      <m:sSup>
                        <m:sSupPr>
                          <m:ctrlPr>
                            <a:rPr lang="en-AU" sz="2400" b="0" i="1" smtClean="0">
                              <a:latin typeface="Cambria Math" panose="02040503050406030204" pitchFamily="18" charset="0"/>
                            </a:rPr>
                          </m:ctrlPr>
                        </m:sSupPr>
                        <m:e>
                          <m:d>
                            <m:dPr>
                              <m:ctrlPr>
                                <a:rPr lang="en-AU" sz="2400" b="0" i="1" smtClean="0">
                                  <a:latin typeface="Cambria Math" panose="02040503050406030204" pitchFamily="18" charset="0"/>
                                </a:rPr>
                              </m:ctrlPr>
                            </m:dPr>
                            <m:e>
                              <m:f>
                                <m:fPr>
                                  <m:ctrlPr>
                                    <a:rPr lang="en-AU" sz="2400" i="1">
                                      <a:latin typeface="Cambria Math" panose="02040503050406030204" pitchFamily="18" charset="0"/>
                                    </a:rPr>
                                  </m:ctrlPr>
                                </m:fPr>
                                <m:num>
                                  <m:d>
                                    <m:dPr>
                                      <m:ctrlPr>
                                        <a:rPr lang="en-AU" sz="2400" i="1">
                                          <a:latin typeface="Cambria Math" panose="02040503050406030204" pitchFamily="18" charset="0"/>
                                        </a:rPr>
                                      </m:ctrlPr>
                                    </m:dPr>
                                    <m:e>
                                      <m:r>
                                        <a:rPr lang="en-AU" sz="2400" i="1">
                                          <a:latin typeface="Cambria Math" panose="02040503050406030204" pitchFamily="18" charset="0"/>
                                        </a:rPr>
                                        <m:t>1−</m:t>
                                      </m:r>
                                      <m:sSup>
                                        <m:sSupPr>
                                          <m:ctrlPr>
                                            <a:rPr lang="en-AU" sz="2400" i="1" smtClean="0">
                                              <a:solidFill>
                                                <a:schemeClr val="accent6">
                                                  <a:lumMod val="75000"/>
                                                </a:schemeClr>
                                              </a:solidFill>
                                              <a:latin typeface="Cambria Math" panose="02040503050406030204" pitchFamily="18" charset="0"/>
                                            </a:rPr>
                                          </m:ctrlPr>
                                        </m:sSupPr>
                                        <m:e>
                                          <m:r>
                                            <a:rPr lang="en-AU" sz="2400" i="1">
                                              <a:solidFill>
                                                <a:schemeClr val="accent6">
                                                  <a:lumMod val="75000"/>
                                                </a:schemeClr>
                                              </a:solidFill>
                                              <a:latin typeface="Cambria Math" panose="02040503050406030204" pitchFamily="18" charset="0"/>
                                            </a:rPr>
                                            <m:t>𝜏</m:t>
                                          </m:r>
                                        </m:e>
                                        <m:sup>
                                          <m:r>
                                            <a:rPr lang="en-AU" sz="2400" i="1">
                                              <a:solidFill>
                                                <a:schemeClr val="accent6">
                                                  <a:lumMod val="75000"/>
                                                </a:schemeClr>
                                              </a:solidFill>
                                              <a:latin typeface="Cambria Math" panose="02040503050406030204" pitchFamily="18" charset="0"/>
                                            </a:rPr>
                                            <m:t>𝑓</m:t>
                                          </m:r>
                                        </m:sup>
                                      </m:sSup>
                                    </m:e>
                                  </m:d>
                                  <m:r>
                                    <a:rPr lang="en-AU" sz="2400" i="1">
                                      <a:latin typeface="Cambria Math" panose="02040503050406030204" pitchFamily="18" charset="0"/>
                                    </a:rPr>
                                    <m:t>𝛼</m:t>
                                  </m:r>
                                  <m:r>
                                    <a:rPr lang="en-AU" sz="2400" i="1">
                                      <a:latin typeface="Cambria Math" panose="02040503050406030204" pitchFamily="18" charset="0"/>
                                    </a:rPr>
                                    <m:t>𝐴</m:t>
                                  </m:r>
                                  <m:sSup>
                                    <m:sSupPr>
                                      <m:ctrlPr>
                                        <a:rPr lang="en-AU" sz="2400" i="1">
                                          <a:latin typeface="Cambria Math" panose="02040503050406030204" pitchFamily="18" charset="0"/>
                                        </a:rPr>
                                      </m:ctrlPr>
                                    </m:sSupPr>
                                    <m:e>
                                      <m:r>
                                        <a:rPr lang="en-AU" sz="2400" i="1" smtClean="0">
                                          <a:solidFill>
                                            <a:srgbClr val="FF0000"/>
                                          </a:solidFill>
                                          <a:latin typeface="Cambria Math" panose="02040503050406030204" pitchFamily="18" charset="0"/>
                                        </a:rPr>
                                        <m:t>𝐻</m:t>
                                      </m:r>
                                    </m:e>
                                    <m:sup>
                                      <m:r>
                                        <a:rPr lang="en-AU" sz="2400" i="1">
                                          <a:latin typeface="Cambria Math" panose="02040503050406030204" pitchFamily="18" charset="0"/>
                                        </a:rPr>
                                        <m:t>1−</m:t>
                                      </m:r>
                                      <m:r>
                                        <a:rPr lang="en-AU" sz="2400" i="1">
                                          <a:latin typeface="Cambria Math" panose="02040503050406030204" pitchFamily="18" charset="0"/>
                                        </a:rPr>
                                        <m:t>𝛼</m:t>
                                      </m:r>
                                    </m:sup>
                                  </m:sSup>
                                </m:num>
                                <m:den>
                                  <m:r>
                                    <a:rPr lang="en-AU" sz="2400" i="1">
                                      <a:latin typeface="Cambria Math" panose="02040503050406030204" pitchFamily="18" charset="0"/>
                                    </a:rPr>
                                    <m:t>𝑞</m:t>
                                  </m:r>
                                </m:den>
                              </m:f>
                            </m:e>
                          </m:d>
                        </m:e>
                        <m:sup>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1</m:t>
                              </m:r>
                            </m:num>
                            <m:den>
                              <m:r>
                                <a:rPr lang="en-AU" sz="2400" b="0" i="1" smtClean="0">
                                  <a:latin typeface="Cambria Math" panose="02040503050406030204" pitchFamily="18" charset="0"/>
                                </a:rPr>
                                <m:t>1−</m:t>
                              </m:r>
                              <m:r>
                                <a:rPr lang="en-AU" sz="2400" b="0" i="1" smtClean="0">
                                  <a:latin typeface="Cambria Math" panose="02040503050406030204" pitchFamily="18" charset="0"/>
                                </a:rPr>
                                <m:t>𝛼</m:t>
                              </m:r>
                            </m:den>
                          </m:f>
                        </m:sup>
                      </m:sSup>
                      <m:r>
                        <a:rPr lang="en-AU" sz="2400" b="0" i="1" smtClean="0">
                          <a:latin typeface="Cambria Math" panose="02040503050406030204" pitchFamily="18" charset="0"/>
                        </a:rPr>
                        <m:t>−</m:t>
                      </m:r>
                      <m:r>
                        <m:rPr>
                          <m:sty m:val="p"/>
                        </m:rPr>
                        <a:rPr lang="en-AU" sz="2400" b="0" i="0" smtClean="0">
                          <a:solidFill>
                            <a:srgbClr val="FF0000"/>
                          </a:solidFill>
                          <a:latin typeface="Cambria Math" panose="02040503050406030204" pitchFamily="18" charset="0"/>
                        </a:rPr>
                        <m:t>Domestic</m:t>
                      </m:r>
                      <m:r>
                        <a:rPr lang="en-AU" sz="2400" b="0" i="0" smtClean="0">
                          <a:solidFill>
                            <a:srgbClr val="FF0000"/>
                          </a:solidFill>
                          <a:latin typeface="Cambria Math" panose="02040503050406030204" pitchFamily="18" charset="0"/>
                        </a:rPr>
                        <m:t> </m:t>
                      </m:r>
                      <m:r>
                        <m:rPr>
                          <m:sty m:val="p"/>
                        </m:rPr>
                        <a:rPr lang="en-AU" sz="2400" b="0" i="0" smtClean="0">
                          <a:solidFill>
                            <a:srgbClr val="FF0000"/>
                          </a:solidFill>
                          <a:latin typeface="Cambria Math" panose="02040503050406030204" pitchFamily="18" charset="0"/>
                        </a:rPr>
                        <m:t>capital</m:t>
                      </m:r>
                    </m:oMath>
                  </m:oMathPara>
                </a14:m>
                <a:endParaRPr lang="en-AU" sz="2400" dirty="0"/>
              </a:p>
            </p:txBody>
          </p:sp>
        </mc:Choice>
        <mc:Fallback xmlns="">
          <p:sp>
            <p:nvSpPr>
              <p:cNvPr id="14" name="TextBox 13">
                <a:extLst>
                  <a:ext uri="{FF2B5EF4-FFF2-40B4-BE49-F238E27FC236}">
                    <a16:creationId xmlns:a16="http://schemas.microsoft.com/office/drawing/2014/main" id="{15CAA1B6-8C47-45C3-B935-0C460495CF99}"/>
                  </a:ext>
                </a:extLst>
              </p:cNvPr>
              <p:cNvSpPr txBox="1">
                <a:spLocks noRot="1" noChangeAspect="1" noMove="1" noResize="1" noEditPoints="1" noAdjustHandles="1" noChangeArrowheads="1" noChangeShapeType="1" noTextEdit="1"/>
              </p:cNvSpPr>
              <p:nvPr/>
            </p:nvSpPr>
            <p:spPr>
              <a:xfrm>
                <a:off x="1697678" y="2121141"/>
                <a:ext cx="8259569" cy="1154355"/>
              </a:xfrm>
              <a:prstGeom prst="rect">
                <a:avLst/>
              </a:prstGeom>
              <a:blipFill>
                <a:blip r:embed="rId3"/>
                <a:stretch>
                  <a:fillRect/>
                </a:stretch>
              </a:blipFill>
            </p:spPr>
            <p:txBody>
              <a:bodyPr/>
              <a:lstStyle/>
              <a:p>
                <a:r>
                  <a:rPr lang="en-AU">
                    <a:noFill/>
                  </a:rPr>
                  <a:t> </a:t>
                </a:r>
              </a:p>
            </p:txBody>
          </p:sp>
        </mc:Fallback>
      </mc:AlternateContent>
      <p:sp>
        <p:nvSpPr>
          <p:cNvPr id="15" name="Title 1">
            <a:extLst>
              <a:ext uri="{FF2B5EF4-FFF2-40B4-BE49-F238E27FC236}">
                <a16:creationId xmlns:a16="http://schemas.microsoft.com/office/drawing/2014/main" id="{75F887C5-5DA3-4527-BC67-7A092268F9DF}"/>
              </a:ext>
            </a:extLst>
          </p:cNvPr>
          <p:cNvSpPr txBox="1">
            <a:spLocks/>
          </p:cNvSpPr>
          <p:nvPr/>
        </p:nvSpPr>
        <p:spPr>
          <a:xfrm>
            <a:off x="185402" y="140739"/>
            <a:ext cx="10972801" cy="791308"/>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r>
              <a:rPr lang="en-AU" sz="4000" dirty="0">
                <a:solidFill>
                  <a:srgbClr val="CC3300"/>
                </a:solidFill>
                <a:latin typeface="+mn-lt"/>
              </a:rPr>
              <a:t>Effect of taxes on foreign capital</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12C4EC1-C905-4DDA-BEDC-A751296E178A}"/>
                  </a:ext>
                </a:extLst>
              </p:cNvPr>
              <p:cNvSpPr txBox="1"/>
              <p:nvPr/>
            </p:nvSpPr>
            <p:spPr>
              <a:xfrm>
                <a:off x="3412412" y="1179685"/>
                <a:ext cx="536717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AU" sz="2400" b="0" i="0" smtClean="0">
                          <a:latin typeface="Cambria Math" panose="02040503050406030204" pitchFamily="18" charset="0"/>
                        </a:rPr>
                        <m:t>K</m:t>
                      </m:r>
                      <m:r>
                        <a:rPr lang="en-AU" sz="2400" b="0" i="0" smtClean="0">
                          <a:latin typeface="Cambria Math" panose="02040503050406030204" pitchFamily="18" charset="0"/>
                        </a:rPr>
                        <m:t>=</m:t>
                      </m:r>
                      <m:r>
                        <m:rPr>
                          <m:sty m:val="p"/>
                        </m:rPr>
                        <a:rPr lang="en-AU" sz="2400" b="0" i="0" smtClean="0">
                          <a:latin typeface="Cambria Math" panose="02040503050406030204" pitchFamily="18" charset="0"/>
                        </a:rPr>
                        <m:t>Domestic</m:t>
                      </m:r>
                      <m:r>
                        <a:rPr lang="en-AU" sz="2400" b="0" i="0" smtClean="0">
                          <a:latin typeface="Cambria Math" panose="02040503050406030204" pitchFamily="18" charset="0"/>
                        </a:rPr>
                        <m:t> </m:t>
                      </m:r>
                      <m:r>
                        <m:rPr>
                          <m:sty m:val="p"/>
                        </m:rPr>
                        <a:rPr lang="en-AU" sz="2400" b="0" i="0" smtClean="0">
                          <a:latin typeface="Cambria Math" panose="02040503050406030204" pitchFamily="18" charset="0"/>
                        </a:rPr>
                        <m:t>capital</m:t>
                      </m:r>
                      <m:r>
                        <a:rPr lang="en-AU" sz="2400" b="0" i="0" smtClean="0">
                          <a:latin typeface="Cambria Math" panose="02040503050406030204" pitchFamily="18" charset="0"/>
                        </a:rPr>
                        <m:t>+</m:t>
                      </m:r>
                      <m:r>
                        <m:rPr>
                          <m:sty m:val="p"/>
                        </m:rPr>
                        <a:rPr lang="en-AU" sz="2400" b="0" i="0" smtClean="0">
                          <a:solidFill>
                            <a:schemeClr val="tx1"/>
                          </a:solidFill>
                          <a:latin typeface="Cambria Math" panose="02040503050406030204" pitchFamily="18" charset="0"/>
                        </a:rPr>
                        <m:t>Foreign</m:t>
                      </m:r>
                      <m:r>
                        <a:rPr lang="en-AU" sz="2400" b="0" i="0" smtClean="0">
                          <a:solidFill>
                            <a:schemeClr val="tx1"/>
                          </a:solidFill>
                          <a:latin typeface="Cambria Math" panose="02040503050406030204" pitchFamily="18" charset="0"/>
                        </a:rPr>
                        <m:t> </m:t>
                      </m:r>
                      <m:r>
                        <m:rPr>
                          <m:sty m:val="p"/>
                        </m:rPr>
                        <a:rPr lang="en-AU" sz="2400" b="0" i="0" smtClean="0">
                          <a:solidFill>
                            <a:schemeClr val="tx1"/>
                          </a:solidFill>
                          <a:latin typeface="Cambria Math" panose="02040503050406030204" pitchFamily="18" charset="0"/>
                        </a:rPr>
                        <m:t>capital</m:t>
                      </m:r>
                    </m:oMath>
                  </m:oMathPara>
                </a14:m>
                <a:endParaRPr lang="en-AU" sz="2400" dirty="0"/>
              </a:p>
            </p:txBody>
          </p:sp>
        </mc:Choice>
        <mc:Fallback xmlns="">
          <p:sp>
            <p:nvSpPr>
              <p:cNvPr id="16" name="TextBox 15">
                <a:extLst>
                  <a:ext uri="{FF2B5EF4-FFF2-40B4-BE49-F238E27FC236}">
                    <a16:creationId xmlns:a16="http://schemas.microsoft.com/office/drawing/2014/main" id="{812C4EC1-C905-4DDA-BEDC-A751296E178A}"/>
                  </a:ext>
                </a:extLst>
              </p:cNvPr>
              <p:cNvSpPr txBox="1">
                <a:spLocks noRot="1" noChangeAspect="1" noMove="1" noResize="1" noEditPoints="1" noAdjustHandles="1" noChangeArrowheads="1" noChangeShapeType="1" noTextEdit="1"/>
              </p:cNvSpPr>
              <p:nvPr/>
            </p:nvSpPr>
            <p:spPr>
              <a:xfrm>
                <a:off x="3412412" y="1179685"/>
                <a:ext cx="5367175" cy="461665"/>
              </a:xfrm>
              <a:prstGeom prst="rect">
                <a:avLst/>
              </a:prstGeom>
              <a:blipFill>
                <a:blip r:embed="rId4"/>
                <a:stretch>
                  <a:fillRect b="-20000"/>
                </a:stretch>
              </a:blipFill>
            </p:spPr>
            <p:txBody>
              <a:bodyPr/>
              <a:lstStyle/>
              <a:p>
                <a:r>
                  <a:rPr lang="en-AU">
                    <a:noFill/>
                  </a:rPr>
                  <a:t> </a:t>
                </a:r>
              </a:p>
            </p:txBody>
          </p:sp>
        </mc:Fallback>
      </mc:AlternateContent>
      <p:sp>
        <p:nvSpPr>
          <p:cNvPr id="6" name="TextBox 5"/>
          <p:cNvSpPr txBox="1"/>
          <p:nvPr/>
        </p:nvSpPr>
        <p:spPr>
          <a:xfrm>
            <a:off x="1929638" y="2003769"/>
            <a:ext cx="3514745" cy="369332"/>
          </a:xfrm>
          <a:prstGeom prst="rect">
            <a:avLst/>
          </a:prstGeom>
          <a:noFill/>
        </p:spPr>
        <p:txBody>
          <a:bodyPr wrap="none" rtlCol="0">
            <a:spAutoFit/>
          </a:bodyPr>
          <a:lstStyle/>
          <a:p>
            <a:r>
              <a:rPr lang="en-AU" dirty="0">
                <a:solidFill>
                  <a:schemeClr val="accent6">
                    <a:lumMod val="75000"/>
                  </a:schemeClr>
                </a:solidFill>
              </a:rPr>
              <a:t>Directly affected by company tax</a:t>
            </a:r>
          </a:p>
        </p:txBody>
      </p:sp>
      <p:sp>
        <p:nvSpPr>
          <p:cNvPr id="10" name="TextBox 9"/>
          <p:cNvSpPr txBox="1"/>
          <p:nvPr/>
        </p:nvSpPr>
        <p:spPr>
          <a:xfrm>
            <a:off x="5145818" y="3429000"/>
            <a:ext cx="4951035" cy="369332"/>
          </a:xfrm>
          <a:prstGeom prst="rect">
            <a:avLst/>
          </a:prstGeom>
          <a:noFill/>
        </p:spPr>
        <p:txBody>
          <a:bodyPr wrap="none" rtlCol="0">
            <a:spAutoFit/>
          </a:bodyPr>
          <a:lstStyle/>
          <a:p>
            <a:r>
              <a:rPr lang="en-AU" dirty="0">
                <a:solidFill>
                  <a:srgbClr val="FF0000"/>
                </a:solidFill>
              </a:rPr>
              <a:t>Indirectly affected by income tax through these</a:t>
            </a:r>
          </a:p>
        </p:txBody>
      </p:sp>
      <p:cxnSp>
        <p:nvCxnSpPr>
          <p:cNvPr id="8" name="Curved Connector 7"/>
          <p:cNvCxnSpPr>
            <a:stCxn id="10" idx="0"/>
          </p:cNvCxnSpPr>
          <p:nvPr/>
        </p:nvCxnSpPr>
        <p:spPr>
          <a:xfrm rot="16200000" flipV="1">
            <a:off x="6525735" y="2333399"/>
            <a:ext cx="730682" cy="146052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urved Connector 10"/>
          <p:cNvCxnSpPr>
            <a:stCxn id="10" idx="0"/>
          </p:cNvCxnSpPr>
          <p:nvPr/>
        </p:nvCxnSpPr>
        <p:spPr>
          <a:xfrm rot="5400000" flipH="1" flipV="1">
            <a:off x="7912783" y="2695461"/>
            <a:ext cx="442093" cy="1024986"/>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1B2C680-93BB-46DF-A7EA-666A0AB5AE25}"/>
                  </a:ext>
                </a:extLst>
              </p:cNvPr>
              <p:cNvSpPr txBox="1"/>
              <p:nvPr/>
            </p:nvSpPr>
            <p:spPr>
              <a:xfrm>
                <a:off x="959729" y="4732946"/>
                <a:ext cx="1502334"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Income tax</a:t>
                </a:r>
              </a:p>
            </p:txBody>
          </p:sp>
        </mc:Choice>
        <mc:Fallback xmlns="">
          <p:sp>
            <p:nvSpPr>
              <p:cNvPr id="9" name="TextBox 8">
                <a:extLst>
                  <a:ext uri="{FF2B5EF4-FFF2-40B4-BE49-F238E27FC236}">
                    <a16:creationId xmlns:a16="http://schemas.microsoft.com/office/drawing/2014/main" id="{11B2C680-93BB-46DF-A7EA-666A0AB5AE25}"/>
                  </a:ext>
                </a:extLst>
              </p:cNvPr>
              <p:cNvSpPr txBox="1">
                <a:spLocks noRot="1" noChangeAspect="1" noMove="1" noResize="1" noEditPoints="1" noAdjustHandles="1" noChangeArrowheads="1" noChangeShapeType="1" noTextEdit="1"/>
              </p:cNvSpPr>
              <p:nvPr/>
            </p:nvSpPr>
            <p:spPr>
              <a:xfrm>
                <a:off x="959729" y="4732946"/>
                <a:ext cx="1502334" cy="369332"/>
              </a:xfrm>
              <a:prstGeom prst="rect">
                <a:avLst/>
              </a:prstGeom>
              <a:blipFill>
                <a:blip r:embed="rId5"/>
                <a:stretch>
                  <a:fillRect t="-4762" r="-1606" b="-2381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B28F93C-8627-4088-95D7-C95F7E1989AE}"/>
                  </a:ext>
                </a:extLst>
              </p:cNvPr>
              <p:cNvSpPr txBox="1"/>
              <p:nvPr/>
            </p:nvSpPr>
            <p:spPr>
              <a:xfrm>
                <a:off x="3285078" y="4279924"/>
                <a:ext cx="1544012"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HH Savings</a:t>
                </a:r>
              </a:p>
            </p:txBody>
          </p:sp>
        </mc:Choice>
        <mc:Fallback xmlns="">
          <p:sp>
            <p:nvSpPr>
              <p:cNvPr id="17" name="TextBox 16">
                <a:extLst>
                  <a:ext uri="{FF2B5EF4-FFF2-40B4-BE49-F238E27FC236}">
                    <a16:creationId xmlns:a16="http://schemas.microsoft.com/office/drawing/2014/main" id="{BB28F93C-8627-4088-95D7-C95F7E1989AE}"/>
                  </a:ext>
                </a:extLst>
              </p:cNvPr>
              <p:cNvSpPr txBox="1">
                <a:spLocks noRot="1" noChangeAspect="1" noMove="1" noResize="1" noEditPoints="1" noAdjustHandles="1" noChangeArrowheads="1" noChangeShapeType="1" noTextEdit="1"/>
              </p:cNvSpPr>
              <p:nvPr/>
            </p:nvSpPr>
            <p:spPr>
              <a:xfrm>
                <a:off x="3285078" y="4279924"/>
                <a:ext cx="1544012" cy="369332"/>
              </a:xfrm>
              <a:prstGeom prst="rect">
                <a:avLst/>
              </a:prstGeom>
              <a:blipFill>
                <a:blip r:embed="rId6"/>
                <a:stretch>
                  <a:fillRect t="-4762" r="-2353" b="-2381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EF91BAD-123A-4428-8401-9217E2ABC1EC}"/>
                  </a:ext>
                </a:extLst>
              </p:cNvPr>
              <p:cNvSpPr txBox="1"/>
              <p:nvPr/>
            </p:nvSpPr>
            <p:spPr>
              <a:xfrm>
                <a:off x="3285078" y="5469018"/>
                <a:ext cx="154401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14:m>
                  <m:oMath xmlns:m="http://schemas.openxmlformats.org/officeDocument/2006/math">
                    <m:r>
                      <a:rPr lang="en-AU" i="1" smtClean="0">
                        <a:solidFill>
                          <a:srgbClr val="FF0000"/>
                        </a:solidFill>
                        <a:latin typeface="Cambria Math" panose="02040503050406030204" pitchFamily="18" charset="0"/>
                      </a:rPr>
                      <m:t>↓</m:t>
                    </m:r>
                  </m:oMath>
                </a14:m>
                <a:r>
                  <a:rPr lang="en-AU" dirty="0">
                    <a:solidFill>
                      <a:srgbClr val="FF0000"/>
                    </a:solidFill>
                  </a:rPr>
                  <a:t> Labour</a:t>
                </a:r>
              </a:p>
            </p:txBody>
          </p:sp>
        </mc:Choice>
        <mc:Fallback xmlns="">
          <p:sp>
            <p:nvSpPr>
              <p:cNvPr id="18" name="TextBox 17">
                <a:extLst>
                  <a:ext uri="{FF2B5EF4-FFF2-40B4-BE49-F238E27FC236}">
                    <a16:creationId xmlns:a16="http://schemas.microsoft.com/office/drawing/2014/main" id="{AEF91BAD-123A-4428-8401-9217E2ABC1EC}"/>
                  </a:ext>
                </a:extLst>
              </p:cNvPr>
              <p:cNvSpPr txBox="1">
                <a:spLocks noRot="1" noChangeAspect="1" noMove="1" noResize="1" noEditPoints="1" noAdjustHandles="1" noChangeArrowheads="1" noChangeShapeType="1" noTextEdit="1"/>
              </p:cNvSpPr>
              <p:nvPr/>
            </p:nvSpPr>
            <p:spPr>
              <a:xfrm>
                <a:off x="3285078" y="5469018"/>
                <a:ext cx="1544012" cy="369332"/>
              </a:xfrm>
              <a:prstGeom prst="rect">
                <a:avLst/>
              </a:prstGeom>
              <a:blipFill>
                <a:blip r:embed="rId7"/>
                <a:stretch>
                  <a:fillRect t="-4762" b="-2381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0E39997-8711-4FD9-B9ED-F3EA6E1A9A34}"/>
                  </a:ext>
                </a:extLst>
              </p:cNvPr>
              <p:cNvSpPr txBox="1"/>
              <p:nvPr/>
            </p:nvSpPr>
            <p:spPr>
              <a:xfrm>
                <a:off x="5849559" y="4279924"/>
                <a:ext cx="1913537"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Foreign capital</a:t>
                </a:r>
              </a:p>
            </p:txBody>
          </p:sp>
        </mc:Choice>
        <mc:Fallback xmlns="">
          <p:sp>
            <p:nvSpPr>
              <p:cNvPr id="19" name="TextBox 18">
                <a:extLst>
                  <a:ext uri="{FF2B5EF4-FFF2-40B4-BE49-F238E27FC236}">
                    <a16:creationId xmlns:a16="http://schemas.microsoft.com/office/drawing/2014/main" id="{10E39997-8711-4FD9-B9ED-F3EA6E1A9A34}"/>
                  </a:ext>
                </a:extLst>
              </p:cNvPr>
              <p:cNvSpPr txBox="1">
                <a:spLocks noRot="1" noChangeAspect="1" noMove="1" noResize="1" noEditPoints="1" noAdjustHandles="1" noChangeArrowheads="1" noChangeShapeType="1" noTextEdit="1"/>
              </p:cNvSpPr>
              <p:nvPr/>
            </p:nvSpPr>
            <p:spPr>
              <a:xfrm>
                <a:off x="5849559" y="4279924"/>
                <a:ext cx="1913537" cy="369332"/>
              </a:xfrm>
              <a:prstGeom prst="rect">
                <a:avLst/>
              </a:prstGeom>
              <a:blipFill>
                <a:blip r:embed="rId8"/>
                <a:stretch>
                  <a:fillRect t="-4762" r="-1905" b="-2381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FF875F9-CCEE-44CA-B7B3-DF909834BD20}"/>
                  </a:ext>
                </a:extLst>
              </p:cNvPr>
              <p:cNvSpPr txBox="1"/>
              <p:nvPr/>
            </p:nvSpPr>
            <p:spPr>
              <a:xfrm>
                <a:off x="5849559" y="5469018"/>
                <a:ext cx="2039982"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Capital demand</a:t>
                </a:r>
              </a:p>
            </p:txBody>
          </p:sp>
        </mc:Choice>
        <mc:Fallback xmlns="">
          <p:sp>
            <p:nvSpPr>
              <p:cNvPr id="20" name="TextBox 19">
                <a:extLst>
                  <a:ext uri="{FF2B5EF4-FFF2-40B4-BE49-F238E27FC236}">
                    <a16:creationId xmlns:a16="http://schemas.microsoft.com/office/drawing/2014/main" id="{DFF875F9-CCEE-44CA-B7B3-DF909834BD20}"/>
                  </a:ext>
                </a:extLst>
              </p:cNvPr>
              <p:cNvSpPr txBox="1">
                <a:spLocks noRot="1" noChangeAspect="1" noMove="1" noResize="1" noEditPoints="1" noAdjustHandles="1" noChangeArrowheads="1" noChangeShapeType="1" noTextEdit="1"/>
              </p:cNvSpPr>
              <p:nvPr/>
            </p:nvSpPr>
            <p:spPr>
              <a:xfrm>
                <a:off x="5849559" y="5469018"/>
                <a:ext cx="2039982" cy="369332"/>
              </a:xfrm>
              <a:prstGeom prst="rect">
                <a:avLst/>
              </a:prstGeom>
              <a:blipFill>
                <a:blip r:embed="rId9"/>
                <a:stretch>
                  <a:fillRect t="-4762" r="-1786" b="-23810"/>
                </a:stretch>
              </a:blipFill>
            </p:spPr>
            <p:txBody>
              <a:bodyPr/>
              <a:lstStyle/>
              <a:p>
                <a:r>
                  <a:rPr lang="en-AU">
                    <a:noFill/>
                  </a:rPr>
                  <a:t> </a:t>
                </a:r>
              </a:p>
            </p:txBody>
          </p:sp>
        </mc:Fallback>
      </mc:AlternateContent>
      <p:cxnSp>
        <p:nvCxnSpPr>
          <p:cNvPr id="13" name="Straight Arrow Connector 12">
            <a:extLst>
              <a:ext uri="{FF2B5EF4-FFF2-40B4-BE49-F238E27FC236}">
                <a16:creationId xmlns:a16="http://schemas.microsoft.com/office/drawing/2014/main" id="{CBEB5F6D-D005-48E4-81B5-7EA8740D2BA0}"/>
              </a:ext>
            </a:extLst>
          </p:cNvPr>
          <p:cNvCxnSpPr>
            <a:stCxn id="9" idx="3"/>
            <a:endCxn id="17" idx="1"/>
          </p:cNvCxnSpPr>
          <p:nvPr/>
        </p:nvCxnSpPr>
        <p:spPr>
          <a:xfrm flipV="1">
            <a:off x="2462063" y="4464590"/>
            <a:ext cx="823015" cy="453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1149CCB-C6A5-4D05-AD22-9064B3512B24}"/>
              </a:ext>
            </a:extLst>
          </p:cNvPr>
          <p:cNvCxnSpPr>
            <a:stCxn id="9" idx="3"/>
            <a:endCxn id="18" idx="1"/>
          </p:cNvCxnSpPr>
          <p:nvPr/>
        </p:nvCxnSpPr>
        <p:spPr>
          <a:xfrm>
            <a:off x="2462063" y="4917612"/>
            <a:ext cx="823015" cy="736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D444807-10EC-4540-97C9-ADB6358FAD10}"/>
              </a:ext>
            </a:extLst>
          </p:cNvPr>
          <p:cNvCxnSpPr>
            <a:stCxn id="17" idx="3"/>
            <a:endCxn id="19" idx="1"/>
          </p:cNvCxnSpPr>
          <p:nvPr/>
        </p:nvCxnSpPr>
        <p:spPr>
          <a:xfrm>
            <a:off x="4829090" y="4464590"/>
            <a:ext cx="10204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DE42C36-FE7D-455F-B2FE-6742BE2B9E9E}"/>
              </a:ext>
            </a:extLst>
          </p:cNvPr>
          <p:cNvCxnSpPr>
            <a:stCxn id="18" idx="3"/>
            <a:endCxn id="20" idx="1"/>
          </p:cNvCxnSpPr>
          <p:nvPr/>
        </p:nvCxnSpPr>
        <p:spPr>
          <a:xfrm>
            <a:off x="4829090" y="5653684"/>
            <a:ext cx="10204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D826EF3-67D7-4877-B7C8-A6FD658108B9}"/>
                  </a:ext>
                </a:extLst>
              </p:cNvPr>
              <p:cNvSpPr txBox="1"/>
              <p:nvPr/>
            </p:nvSpPr>
            <p:spPr>
              <a:xfrm>
                <a:off x="8783565" y="5469018"/>
                <a:ext cx="1913537"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Foreign capital</a:t>
                </a:r>
              </a:p>
            </p:txBody>
          </p:sp>
        </mc:Choice>
        <mc:Fallback xmlns="">
          <p:sp>
            <p:nvSpPr>
              <p:cNvPr id="27" name="TextBox 26">
                <a:extLst>
                  <a:ext uri="{FF2B5EF4-FFF2-40B4-BE49-F238E27FC236}">
                    <a16:creationId xmlns:a16="http://schemas.microsoft.com/office/drawing/2014/main" id="{2D826EF3-67D7-4877-B7C8-A6FD658108B9}"/>
                  </a:ext>
                </a:extLst>
              </p:cNvPr>
              <p:cNvSpPr txBox="1">
                <a:spLocks noRot="1" noChangeAspect="1" noMove="1" noResize="1" noEditPoints="1" noAdjustHandles="1" noChangeArrowheads="1" noChangeShapeType="1" noTextEdit="1"/>
              </p:cNvSpPr>
              <p:nvPr/>
            </p:nvSpPr>
            <p:spPr>
              <a:xfrm>
                <a:off x="8783565" y="5469018"/>
                <a:ext cx="1913537" cy="369332"/>
              </a:xfrm>
              <a:prstGeom prst="rect">
                <a:avLst/>
              </a:prstGeom>
              <a:blipFill>
                <a:blip r:embed="rId10"/>
                <a:stretch>
                  <a:fillRect t="-4762" r="-1582" b="-23810"/>
                </a:stretch>
              </a:blipFill>
            </p:spPr>
            <p:txBody>
              <a:bodyPr/>
              <a:lstStyle/>
              <a:p>
                <a:r>
                  <a:rPr lang="en-AU">
                    <a:noFill/>
                  </a:rPr>
                  <a:t> </a:t>
                </a:r>
              </a:p>
            </p:txBody>
          </p:sp>
        </mc:Fallback>
      </mc:AlternateContent>
      <p:cxnSp>
        <p:nvCxnSpPr>
          <p:cNvPr id="28" name="Straight Arrow Connector 27">
            <a:extLst>
              <a:ext uri="{FF2B5EF4-FFF2-40B4-BE49-F238E27FC236}">
                <a16:creationId xmlns:a16="http://schemas.microsoft.com/office/drawing/2014/main" id="{A4FBF2CF-E87C-4A71-9251-7877254E0AAD}"/>
              </a:ext>
            </a:extLst>
          </p:cNvPr>
          <p:cNvCxnSpPr>
            <a:cxnSpLocks/>
            <a:stCxn id="20" idx="3"/>
            <a:endCxn id="27" idx="1"/>
          </p:cNvCxnSpPr>
          <p:nvPr/>
        </p:nvCxnSpPr>
        <p:spPr>
          <a:xfrm>
            <a:off x="7889541" y="5653684"/>
            <a:ext cx="8940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68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9" grpId="0" animBg="1"/>
      <p:bldP spid="17" grpId="0" animBg="1"/>
      <p:bldP spid="18" grpId="0" animBg="1"/>
      <p:bldP spid="19" grpId="0" animBg="1"/>
      <p:bldP spid="20"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151007" y="2097157"/>
            <a:ext cx="5889985" cy="1349428"/>
          </a:xfrm>
        </p:spPr>
        <p:txBody>
          <a:bodyPr>
            <a:noAutofit/>
          </a:bodyPr>
          <a:lstStyle/>
          <a:p>
            <a:pPr algn="ctr"/>
            <a:r>
              <a:rPr lang="en-AU" sz="4000" dirty="0">
                <a:solidFill>
                  <a:srgbClr val="CC3300"/>
                </a:solidFill>
                <a:latin typeface="+mn-lt"/>
              </a:rPr>
              <a:t>Mapping model to the data</a:t>
            </a:r>
            <a:endParaRPr lang="en-AU" sz="2000" dirty="0">
              <a:solidFill>
                <a:srgbClr val="CC3300"/>
              </a:solidFill>
              <a:latin typeface="+mn-lt"/>
            </a:endParaRPr>
          </a:p>
        </p:txBody>
      </p:sp>
    </p:spTree>
    <p:extLst>
      <p:ext uri="{BB962C8B-B14F-4D97-AF65-F5344CB8AC3E}">
        <p14:creationId xmlns:p14="http://schemas.microsoft.com/office/powerpoint/2010/main" val="3756969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Key parameters</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graphicFrame>
            <p:nvGraphicFramePr>
              <p:cNvPr id="6" name="Table 6">
                <a:extLst>
                  <a:ext uri="{FF2B5EF4-FFF2-40B4-BE49-F238E27FC236}">
                    <a16:creationId xmlns:a16="http://schemas.microsoft.com/office/drawing/2014/main" id="{1F6196C1-9423-4D24-BAFB-8735ECD65767}"/>
                  </a:ext>
                </a:extLst>
              </p:cNvPr>
              <p:cNvGraphicFramePr>
                <a:graphicFrameLocks noGrp="1"/>
              </p:cNvGraphicFramePr>
              <p:nvPr>
                <p:extLst>
                  <p:ext uri="{D42A27DB-BD31-4B8C-83A1-F6EECF244321}">
                    <p14:modId xmlns:p14="http://schemas.microsoft.com/office/powerpoint/2010/main" val="3173354374"/>
                  </p:ext>
                </p:extLst>
              </p:nvPr>
            </p:nvGraphicFramePr>
            <p:xfrm>
              <a:off x="744202" y="2099130"/>
              <a:ext cx="9994347" cy="3391726"/>
            </p:xfrm>
            <a:graphic>
              <a:graphicData uri="http://schemas.openxmlformats.org/drawingml/2006/table">
                <a:tbl>
                  <a:tblPr firstRow="1" bandRow="1">
                    <a:tableStyleId>{073A0DAA-6AF3-43AB-8588-CEC1D06C72B9}</a:tableStyleId>
                  </a:tblPr>
                  <a:tblGrid>
                    <a:gridCol w="3331449">
                      <a:extLst>
                        <a:ext uri="{9D8B030D-6E8A-4147-A177-3AD203B41FA5}">
                          <a16:colId xmlns:a16="http://schemas.microsoft.com/office/drawing/2014/main" val="1176611109"/>
                        </a:ext>
                      </a:extLst>
                    </a:gridCol>
                    <a:gridCol w="3331449">
                      <a:extLst>
                        <a:ext uri="{9D8B030D-6E8A-4147-A177-3AD203B41FA5}">
                          <a16:colId xmlns:a16="http://schemas.microsoft.com/office/drawing/2014/main" val="1982303621"/>
                        </a:ext>
                      </a:extLst>
                    </a:gridCol>
                    <a:gridCol w="3331449">
                      <a:extLst>
                        <a:ext uri="{9D8B030D-6E8A-4147-A177-3AD203B41FA5}">
                          <a16:colId xmlns:a16="http://schemas.microsoft.com/office/drawing/2014/main" val="1579276264"/>
                        </a:ext>
                      </a:extLst>
                    </a:gridCol>
                  </a:tblGrid>
                  <a:tr h="370840">
                    <a:tc>
                      <a:txBody>
                        <a:bodyPr/>
                        <a:lstStyle/>
                        <a:p>
                          <a:r>
                            <a:rPr lang="en-AU" sz="2000" dirty="0"/>
                            <a:t>Parameter</a:t>
                          </a:r>
                        </a:p>
                      </a:txBody>
                      <a:tcPr/>
                    </a:tc>
                    <a:tc>
                      <a:txBody>
                        <a:bodyPr/>
                        <a:lstStyle/>
                        <a:p>
                          <a:pPr algn="ctr"/>
                          <a:r>
                            <a:rPr lang="en-AU" sz="2000" dirty="0"/>
                            <a:t>Value</a:t>
                          </a:r>
                        </a:p>
                      </a:txBody>
                      <a:tcPr/>
                    </a:tc>
                    <a:tc>
                      <a:txBody>
                        <a:bodyPr/>
                        <a:lstStyle/>
                        <a:p>
                          <a:r>
                            <a:rPr lang="en-AU" sz="2000" dirty="0"/>
                            <a:t>Source/Target</a:t>
                          </a:r>
                        </a:p>
                      </a:txBody>
                      <a:tcPr/>
                    </a:tc>
                    <a:extLst>
                      <a:ext uri="{0D108BD9-81ED-4DB2-BD59-A6C34878D82A}">
                        <a16:rowId xmlns:a16="http://schemas.microsoft.com/office/drawing/2014/main" val="1745665016"/>
                      </a:ext>
                    </a:extLst>
                  </a:tr>
                  <a:tr h="370840">
                    <a:tc>
                      <a:txBody>
                        <a:bodyPr/>
                        <a:lstStyle/>
                        <a:p>
                          <a:r>
                            <a:rPr lang="en-AU" sz="2000" dirty="0"/>
                            <a:t>Inverse of IES</a:t>
                          </a:r>
                        </a:p>
                      </a:txBody>
                      <a:tcPr>
                        <a:noFill/>
                      </a:tcPr>
                    </a:tc>
                    <a:tc>
                      <a:txBody>
                        <a:bodyPr/>
                        <a:lstStyle/>
                        <a:p>
                          <a:pPr/>
                          <a14:m>
                            <m:oMathPara xmlns:m="http://schemas.openxmlformats.org/officeDocument/2006/math">
                              <m:oMathParaPr>
                                <m:jc m:val="centerGroup"/>
                              </m:oMathParaPr>
                              <m:oMath xmlns:m="http://schemas.openxmlformats.org/officeDocument/2006/math">
                                <m:r>
                                  <a:rPr lang="en-AU" sz="2000" b="0" smtClean="0">
                                    <a:latin typeface="Cambria Math" panose="02040503050406030204" pitchFamily="18" charset="0"/>
                                  </a:rPr>
                                  <m:t>𝜎</m:t>
                                </m:r>
                                <m:r>
                                  <a:rPr lang="en-AU" sz="2000" b="0" smtClean="0">
                                    <a:latin typeface="Cambria Math" panose="02040503050406030204" pitchFamily="18" charset="0"/>
                                  </a:rPr>
                                  <m:t>=2</m:t>
                                </m:r>
                              </m:oMath>
                            </m:oMathPara>
                          </a14:m>
                          <a:endParaRPr lang="en-AU" sz="2000" dirty="0"/>
                        </a:p>
                      </a:txBody>
                      <a:tcPr>
                        <a:noFill/>
                      </a:tcPr>
                    </a:tc>
                    <a:tc rowSpan="2">
                      <a:txBody>
                        <a:bodyPr/>
                        <a:lstStyle/>
                        <a:p>
                          <a:r>
                            <a:rPr lang="en-AU" sz="2000" dirty="0"/>
                            <a:t>Consumption &amp; labour profiles over lifecycle</a:t>
                          </a:r>
                        </a:p>
                      </a:txBody>
                      <a:tcPr>
                        <a:noFill/>
                      </a:tcPr>
                    </a:tc>
                    <a:extLst>
                      <a:ext uri="{0D108BD9-81ED-4DB2-BD59-A6C34878D82A}">
                        <a16:rowId xmlns:a16="http://schemas.microsoft.com/office/drawing/2014/main" val="2994187339"/>
                      </a:ext>
                    </a:extLst>
                  </a:tr>
                  <a:tr h="370840">
                    <a:tc>
                      <a:txBody>
                        <a:bodyPr/>
                        <a:lstStyle/>
                        <a:p>
                          <a:r>
                            <a:rPr lang="en-AU" sz="2000" dirty="0"/>
                            <a:t>Consumption share </a:t>
                          </a:r>
                        </a:p>
                      </a:txBody>
                      <a:tcPr>
                        <a:noFill/>
                      </a:tcPr>
                    </a:tc>
                    <a:tc>
                      <a:txBody>
                        <a:bodyPr/>
                        <a:lstStyle/>
                        <a:p>
                          <a:pPr/>
                          <a14:m>
                            <m:oMathPara xmlns:m="http://schemas.openxmlformats.org/officeDocument/2006/math">
                              <m:oMathParaPr>
                                <m:jc m:val="centerGroup"/>
                              </m:oMathParaPr>
                              <m:oMath xmlns:m="http://schemas.openxmlformats.org/officeDocument/2006/math">
                                <m:r>
                                  <a:rPr lang="en-AU" sz="2000" b="0" smtClean="0">
                                    <a:latin typeface="Cambria Math" panose="02040503050406030204" pitchFamily="18" charset="0"/>
                                  </a:rPr>
                                  <m:t>𝛾</m:t>
                                </m:r>
                                <m:r>
                                  <a:rPr lang="en-AU" sz="2000" b="0" smtClean="0">
                                    <a:latin typeface="Cambria Math" panose="02040503050406030204" pitchFamily="18" charset="0"/>
                                  </a:rPr>
                                  <m:t>=0.36</m:t>
                                </m:r>
                              </m:oMath>
                            </m:oMathPara>
                          </a14:m>
                          <a:endParaRPr lang="en-AU" sz="2000" dirty="0"/>
                        </a:p>
                      </a:txBody>
                      <a:tcPr>
                        <a:noFill/>
                      </a:tcPr>
                    </a:tc>
                    <a:tc vMerge="1">
                      <a:txBody>
                        <a:bodyPr/>
                        <a:lstStyle/>
                        <a:p>
                          <a:endParaRPr lang="en-AU" dirty="0"/>
                        </a:p>
                      </a:txBody>
                      <a:tcPr/>
                    </a:tc>
                    <a:extLst>
                      <a:ext uri="{0D108BD9-81ED-4DB2-BD59-A6C34878D82A}">
                        <a16:rowId xmlns:a16="http://schemas.microsoft.com/office/drawing/2014/main" val="156513363"/>
                      </a:ext>
                    </a:extLst>
                  </a:tr>
                  <a:tr h="370840">
                    <a:tc>
                      <a:txBody>
                        <a:bodyPr/>
                        <a:lstStyle/>
                        <a:p>
                          <a:r>
                            <a:rPr lang="en-AU" sz="2000" dirty="0"/>
                            <a:t>Time discount factor</a:t>
                          </a:r>
                        </a:p>
                      </a:txBody>
                      <a:tcPr>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AU" sz="2000" b="0" smtClean="0">
                                    <a:latin typeface="Cambria Math" panose="02040503050406030204" pitchFamily="18" charset="0"/>
                                  </a:rPr>
                                  <m:t>𝛽</m:t>
                                </m:r>
                                <m:r>
                                  <a:rPr lang="en-AU" sz="2000" b="0" smtClean="0">
                                    <a:latin typeface="Cambria Math" panose="02040503050406030204" pitchFamily="18" charset="0"/>
                                  </a:rPr>
                                  <m:t>=0.99</m:t>
                                </m:r>
                              </m:oMath>
                            </m:oMathPara>
                          </a14:m>
                          <a:endParaRPr lang="en-AU" sz="2000" dirty="0"/>
                        </a:p>
                      </a:txBody>
                      <a:tcPr>
                        <a:lnB w="12700" cap="flat" cmpd="sng" algn="ctr">
                          <a:solidFill>
                            <a:schemeClr val="tx1"/>
                          </a:solidFill>
                          <a:prstDash val="solid"/>
                          <a:round/>
                          <a:headEnd type="none" w="med" len="med"/>
                          <a:tailEnd type="none" w="med" len="med"/>
                        </a:lnB>
                        <a:noFill/>
                      </a:tcPr>
                    </a:tc>
                    <a:tc>
                      <a:txBody>
                        <a:bodyPr/>
                        <a:lstStyle/>
                        <a:p>
                          <a:r>
                            <a:rPr lang="en-AU" sz="2000" dirty="0"/>
                            <a:t>HH savings share of GDP</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507596"/>
                      </a:ext>
                    </a:extLst>
                  </a:tr>
                  <a:tr h="370840">
                    <a:tc>
                      <a:txBody>
                        <a:bodyPr/>
                        <a:lstStyle/>
                        <a:p>
                          <a:r>
                            <a:rPr lang="en-AU" sz="2000" dirty="0"/>
                            <a:t>Consumption tax rate</a:t>
                          </a:r>
                        </a:p>
                      </a:txBody>
                      <a:tcPr>
                        <a:lnT w="12700" cap="flat" cmpd="sng" algn="ctr">
                          <a:solidFill>
                            <a:schemeClr val="tx1"/>
                          </a:solidFill>
                          <a:prstDash val="solid"/>
                          <a:round/>
                          <a:headEnd type="none" w="med" len="med"/>
                          <a:tailEnd type="none" w="med" len="med"/>
                        </a:lnT>
                        <a:noFill/>
                      </a:tcPr>
                    </a:tc>
                    <a:tc>
                      <a:txBody>
                        <a:bodyPr/>
                        <a:lstStyle/>
                        <a:p>
                          <a:pPr/>
                          <a14:m>
                            <m:oMathPara xmlns:m="http://schemas.openxmlformats.org/officeDocument/2006/math">
                              <m:oMathParaPr>
                                <m:jc m:val="centerGroup"/>
                              </m:oMathParaPr>
                              <m:oMath xmlns:m="http://schemas.openxmlformats.org/officeDocument/2006/math">
                                <m:sSup>
                                  <m:sSupPr>
                                    <m:ctrlPr>
                                      <a:rPr lang="en-AU" sz="2000" b="0" i="1" smtClean="0">
                                        <a:latin typeface="Cambria Math" panose="02040503050406030204" pitchFamily="18" charset="0"/>
                                      </a:rPr>
                                    </m:ctrlPr>
                                  </m:sSupPr>
                                  <m:e>
                                    <m:r>
                                      <a:rPr lang="en-AU" sz="2000" b="0" smtClean="0">
                                        <a:latin typeface="Cambria Math" panose="02040503050406030204" pitchFamily="18" charset="0"/>
                                      </a:rPr>
                                      <m:t>𝜏</m:t>
                                    </m:r>
                                  </m:e>
                                  <m:sup>
                                    <m:r>
                                      <a:rPr lang="en-AU" sz="2000" b="0" smtClean="0">
                                        <a:latin typeface="Cambria Math" panose="02040503050406030204" pitchFamily="18" charset="0"/>
                                      </a:rPr>
                                      <m:t>𝑐</m:t>
                                    </m:r>
                                  </m:sup>
                                </m:sSup>
                                <m:r>
                                  <a:rPr lang="en-AU" sz="2000" b="0" smtClean="0">
                                    <a:latin typeface="Cambria Math" panose="02040503050406030204" pitchFamily="18" charset="0"/>
                                  </a:rPr>
                                  <m:t>=0.1</m:t>
                                </m:r>
                              </m:oMath>
                            </m:oMathPara>
                          </a14:m>
                          <a:endParaRPr lang="en-AU" sz="2000" dirty="0"/>
                        </a:p>
                      </a:txBody>
                      <a:tcPr>
                        <a:lnT w="12700" cap="flat" cmpd="sng" algn="ctr">
                          <a:solidFill>
                            <a:schemeClr val="tx1"/>
                          </a:solidFill>
                          <a:prstDash val="solid"/>
                          <a:round/>
                          <a:headEnd type="none" w="med" len="med"/>
                          <a:tailEnd type="none" w="med" len="med"/>
                        </a:lnT>
                        <a:noFill/>
                      </a:tcPr>
                    </a:tc>
                    <a:tc rowSpan="2">
                      <a:txBody>
                        <a:bodyPr/>
                        <a:lstStyle/>
                        <a:p>
                          <a:r>
                            <a:rPr lang="en-AU" sz="2000" dirty="0"/>
                            <a:t>Respective tax shares of GDP</a:t>
                          </a:r>
                        </a:p>
                      </a:txBody>
                      <a:tcPr anchor="ctr">
                        <a:lnT w="12700" cap="flat" cmpd="sng" algn="ctr">
                          <a:solidFill>
                            <a:schemeClr val="tx1"/>
                          </a:solidFill>
                          <a:prstDash val="solid"/>
                          <a:round/>
                          <a:headEnd type="none" w="med" len="med"/>
                          <a:tailEnd type="none" w="med" len="med"/>
                        </a:lnT>
                        <a:lnB w="12700" cmpd="sng">
                          <a:noFill/>
                        </a:lnB>
                        <a:noFill/>
                      </a:tcPr>
                    </a:tc>
                    <a:extLst>
                      <a:ext uri="{0D108BD9-81ED-4DB2-BD59-A6C34878D82A}">
                        <a16:rowId xmlns:a16="http://schemas.microsoft.com/office/drawing/2014/main" val="4281192194"/>
                      </a:ext>
                    </a:extLst>
                  </a:tr>
                  <a:tr h="370840">
                    <a:tc>
                      <a:txBody>
                        <a:bodyPr/>
                        <a:lstStyle/>
                        <a:p>
                          <a:r>
                            <a:rPr lang="en-AU" sz="2000" dirty="0"/>
                            <a:t>Company tax rate</a:t>
                          </a:r>
                        </a:p>
                      </a:txBody>
                      <a:tcPr>
                        <a:lnB w="12700" cmpd="sng">
                          <a:noFill/>
                        </a:lnB>
                        <a:noFill/>
                      </a:tcPr>
                    </a:tc>
                    <a:tc>
                      <a:txBody>
                        <a:bodyPr/>
                        <a:lstStyle/>
                        <a:p>
                          <a:pPr/>
                          <a14:m>
                            <m:oMathPara xmlns:m="http://schemas.openxmlformats.org/officeDocument/2006/math">
                              <m:oMathParaPr>
                                <m:jc m:val="centerGroup"/>
                              </m:oMathParaPr>
                              <m:oMath xmlns:m="http://schemas.openxmlformats.org/officeDocument/2006/math">
                                <m:sSup>
                                  <m:sSupPr>
                                    <m:ctrlPr>
                                      <a:rPr lang="en-AU" sz="2000" b="0" i="1" smtClean="0">
                                        <a:latin typeface="Cambria Math" panose="02040503050406030204" pitchFamily="18" charset="0"/>
                                      </a:rPr>
                                    </m:ctrlPr>
                                  </m:sSupPr>
                                  <m:e>
                                    <m:r>
                                      <a:rPr lang="en-AU" sz="2000" b="0" smtClean="0">
                                        <a:latin typeface="Cambria Math" panose="02040503050406030204" pitchFamily="18" charset="0"/>
                                      </a:rPr>
                                      <m:t>𝜏</m:t>
                                    </m:r>
                                  </m:e>
                                  <m:sup>
                                    <m:r>
                                      <a:rPr lang="en-AU" sz="2000" b="0" smtClean="0">
                                        <a:latin typeface="Cambria Math" panose="02040503050406030204" pitchFamily="18" charset="0"/>
                                      </a:rPr>
                                      <m:t>𝑓</m:t>
                                    </m:r>
                                  </m:sup>
                                </m:sSup>
                                <m:r>
                                  <a:rPr lang="en-AU" sz="2000" b="0" smtClean="0">
                                    <a:latin typeface="Cambria Math" panose="02040503050406030204" pitchFamily="18" charset="0"/>
                                  </a:rPr>
                                  <m:t>=0.11</m:t>
                                </m:r>
                              </m:oMath>
                            </m:oMathPara>
                          </a14:m>
                          <a:endParaRPr lang="en-AU" sz="2000" dirty="0"/>
                        </a:p>
                      </a:txBody>
                      <a:tcPr>
                        <a:lnB w="12700" cmpd="sng">
                          <a:noFill/>
                        </a:lnB>
                        <a:noFill/>
                      </a:tcPr>
                    </a:tc>
                    <a:tc vMerge="1">
                      <a:txBody>
                        <a:bodyPr/>
                        <a:lstStyle/>
                        <a:p>
                          <a:endParaRPr lang="en-AU" dirty="0"/>
                        </a:p>
                      </a:txBody>
                      <a:tcPr/>
                    </a:tc>
                    <a:extLst>
                      <a:ext uri="{0D108BD9-81ED-4DB2-BD59-A6C34878D82A}">
                        <a16:rowId xmlns:a16="http://schemas.microsoft.com/office/drawing/2014/main" val="929232796"/>
                      </a:ext>
                    </a:extLst>
                  </a:tr>
                  <a:tr h="370840">
                    <a:tc>
                      <a:txBody>
                        <a:bodyPr/>
                        <a:lstStyle/>
                        <a:p>
                          <a:r>
                            <a:rPr lang="en-AU" sz="2000" dirty="0"/>
                            <a:t>Income tax</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14:m>
                            <m:oMathPara xmlns:m="http://schemas.openxmlformats.org/officeDocument/2006/math">
                              <m:oMathParaPr>
                                <m:jc m:val="centerGroup"/>
                              </m:oMathParaPr>
                              <m:oMath xmlns:m="http://schemas.openxmlformats.org/officeDocument/2006/math">
                                <m:r>
                                  <a:rPr lang="en-AU" sz="2000" b="0" smtClean="0">
                                    <a:latin typeface="Cambria Math" panose="02040503050406030204" pitchFamily="18" charset="0"/>
                                  </a:rPr>
                                  <m:t>𝜏</m:t>
                                </m:r>
                                <m:r>
                                  <a:rPr lang="en-AU" sz="2000" b="0" smtClean="0">
                                    <a:latin typeface="Cambria Math" panose="02040503050406030204" pitchFamily="18" charset="0"/>
                                  </a:rPr>
                                  <m:t>=0.2</m:t>
                                </m:r>
                              </m:oMath>
                            </m:oMathPara>
                          </a14:m>
                          <a:endParaRPr lang="en-AU" sz="2000" b="0" dirty="0"/>
                        </a:p>
                        <a:p>
                          <a:pPr/>
                          <a14:m>
                            <m:oMathPara xmlns:m="http://schemas.openxmlformats.org/officeDocument/2006/math">
                              <m:oMathParaPr>
                                <m:jc m:val="centerGroup"/>
                              </m:oMathParaPr>
                              <m:oMath xmlns:m="http://schemas.openxmlformats.org/officeDocument/2006/math">
                                <m:r>
                                  <a:rPr lang="en-AU" sz="2000" b="0" smtClean="0">
                                    <a:latin typeface="Cambria Math" panose="02040503050406030204" pitchFamily="18" charset="0"/>
                                  </a:rPr>
                                  <m:t>𝜆</m:t>
                                </m:r>
                                <m:r>
                                  <a:rPr lang="en-AU" sz="2000" b="0" smtClean="0">
                                    <a:latin typeface="Cambria Math" panose="02040503050406030204" pitchFamily="18" charset="0"/>
                                  </a:rPr>
                                  <m:t>=0.72</m:t>
                                </m:r>
                              </m:oMath>
                            </m:oMathPara>
                          </a14:m>
                          <a:endParaRPr lang="en-AU" sz="20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000" dirty="0"/>
                            <a:t>Income tax share GDP,</a:t>
                          </a:r>
                        </a:p>
                        <a:p>
                          <a:r>
                            <a:rPr lang="en-AU" sz="2000" dirty="0"/>
                            <a:t>Suits index</a:t>
                          </a:r>
                        </a:p>
                        <a:p>
                          <a:r>
                            <a:rPr lang="en-AU" sz="2000" dirty="0"/>
                            <a:t>Tax distribution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496651"/>
                      </a:ext>
                    </a:extLst>
                  </a:tr>
                </a:tbl>
              </a:graphicData>
            </a:graphic>
          </p:graphicFrame>
        </mc:Choice>
        <mc:Fallback xmlns="">
          <p:graphicFrame>
            <p:nvGraphicFramePr>
              <p:cNvPr id="6" name="Table 6">
                <a:extLst>
                  <a:ext uri="{FF2B5EF4-FFF2-40B4-BE49-F238E27FC236}">
                    <a16:creationId xmlns:a16="http://schemas.microsoft.com/office/drawing/2014/main" id="{1F6196C1-9423-4D24-BAFB-8735ECD65767}"/>
                  </a:ext>
                </a:extLst>
              </p:cNvPr>
              <p:cNvGraphicFramePr>
                <a:graphicFrameLocks noGrp="1"/>
              </p:cNvGraphicFramePr>
              <p:nvPr>
                <p:extLst>
                  <p:ext uri="{D42A27DB-BD31-4B8C-83A1-F6EECF244321}">
                    <p14:modId xmlns:p14="http://schemas.microsoft.com/office/powerpoint/2010/main" val="3173354374"/>
                  </p:ext>
                </p:extLst>
              </p:nvPr>
            </p:nvGraphicFramePr>
            <p:xfrm>
              <a:off x="744202" y="2099130"/>
              <a:ext cx="9994347" cy="3395155"/>
            </p:xfrm>
            <a:graphic>
              <a:graphicData uri="http://schemas.openxmlformats.org/drawingml/2006/table">
                <a:tbl>
                  <a:tblPr firstRow="1" bandRow="1">
                    <a:tableStyleId>{073A0DAA-6AF3-43AB-8588-CEC1D06C72B9}</a:tableStyleId>
                  </a:tblPr>
                  <a:tblGrid>
                    <a:gridCol w="3331449">
                      <a:extLst>
                        <a:ext uri="{9D8B030D-6E8A-4147-A177-3AD203B41FA5}">
                          <a16:colId xmlns:a16="http://schemas.microsoft.com/office/drawing/2014/main" val="1176611109"/>
                        </a:ext>
                      </a:extLst>
                    </a:gridCol>
                    <a:gridCol w="3331449">
                      <a:extLst>
                        <a:ext uri="{9D8B030D-6E8A-4147-A177-3AD203B41FA5}">
                          <a16:colId xmlns:a16="http://schemas.microsoft.com/office/drawing/2014/main" val="1982303621"/>
                        </a:ext>
                      </a:extLst>
                    </a:gridCol>
                    <a:gridCol w="3331449">
                      <a:extLst>
                        <a:ext uri="{9D8B030D-6E8A-4147-A177-3AD203B41FA5}">
                          <a16:colId xmlns:a16="http://schemas.microsoft.com/office/drawing/2014/main" val="1579276264"/>
                        </a:ext>
                      </a:extLst>
                    </a:gridCol>
                  </a:tblGrid>
                  <a:tr h="396240">
                    <a:tc>
                      <a:txBody>
                        <a:bodyPr/>
                        <a:lstStyle/>
                        <a:p>
                          <a:r>
                            <a:rPr lang="en-AU" sz="2000" dirty="0"/>
                            <a:t>Parameter</a:t>
                          </a:r>
                        </a:p>
                      </a:txBody>
                      <a:tcPr/>
                    </a:tc>
                    <a:tc>
                      <a:txBody>
                        <a:bodyPr/>
                        <a:lstStyle/>
                        <a:p>
                          <a:pPr algn="ctr"/>
                          <a:r>
                            <a:rPr lang="en-AU" sz="2000" dirty="0"/>
                            <a:t>Value</a:t>
                          </a:r>
                        </a:p>
                      </a:txBody>
                      <a:tcPr/>
                    </a:tc>
                    <a:tc>
                      <a:txBody>
                        <a:bodyPr/>
                        <a:lstStyle/>
                        <a:p>
                          <a:r>
                            <a:rPr lang="en-AU" sz="2000" dirty="0"/>
                            <a:t>Source/Target</a:t>
                          </a:r>
                        </a:p>
                      </a:txBody>
                      <a:tcPr/>
                    </a:tc>
                    <a:extLst>
                      <a:ext uri="{0D108BD9-81ED-4DB2-BD59-A6C34878D82A}">
                        <a16:rowId xmlns:a16="http://schemas.microsoft.com/office/drawing/2014/main" val="1745665016"/>
                      </a:ext>
                    </a:extLst>
                  </a:tr>
                  <a:tr h="396240">
                    <a:tc>
                      <a:txBody>
                        <a:bodyPr/>
                        <a:lstStyle/>
                        <a:p>
                          <a:r>
                            <a:rPr lang="en-AU" sz="2000" dirty="0"/>
                            <a:t>Inverse of IES</a:t>
                          </a:r>
                        </a:p>
                      </a:txBody>
                      <a:tcPr>
                        <a:noFill/>
                      </a:tcPr>
                    </a:tc>
                    <a:tc>
                      <a:txBody>
                        <a:bodyPr/>
                        <a:lstStyle/>
                        <a:p>
                          <a:endParaRPr lang="en-US"/>
                        </a:p>
                      </a:txBody>
                      <a:tcPr>
                        <a:blipFill>
                          <a:blip r:embed="rId3"/>
                          <a:stretch>
                            <a:fillRect l="-100366" t="-106154" r="-100916" b="-686154"/>
                          </a:stretch>
                        </a:blipFill>
                      </a:tcPr>
                    </a:tc>
                    <a:tc rowSpan="2">
                      <a:txBody>
                        <a:bodyPr/>
                        <a:lstStyle/>
                        <a:p>
                          <a:r>
                            <a:rPr lang="en-AU" sz="2000" dirty="0"/>
                            <a:t>Consumption &amp; labour profiles over lifecycle</a:t>
                          </a:r>
                        </a:p>
                      </a:txBody>
                      <a:tcPr>
                        <a:noFill/>
                      </a:tcPr>
                    </a:tc>
                    <a:extLst>
                      <a:ext uri="{0D108BD9-81ED-4DB2-BD59-A6C34878D82A}">
                        <a16:rowId xmlns:a16="http://schemas.microsoft.com/office/drawing/2014/main" val="2994187339"/>
                      </a:ext>
                    </a:extLst>
                  </a:tr>
                  <a:tr h="396240">
                    <a:tc>
                      <a:txBody>
                        <a:bodyPr/>
                        <a:lstStyle/>
                        <a:p>
                          <a:r>
                            <a:rPr lang="en-AU" sz="2000" dirty="0"/>
                            <a:t>Consumption share </a:t>
                          </a:r>
                        </a:p>
                      </a:txBody>
                      <a:tcPr>
                        <a:noFill/>
                      </a:tcPr>
                    </a:tc>
                    <a:tc>
                      <a:txBody>
                        <a:bodyPr/>
                        <a:lstStyle/>
                        <a:p>
                          <a:endParaRPr lang="en-US"/>
                        </a:p>
                      </a:txBody>
                      <a:tcPr>
                        <a:blipFill>
                          <a:blip r:embed="rId3"/>
                          <a:stretch>
                            <a:fillRect l="-100366" t="-206154" r="-100916" b="-586154"/>
                          </a:stretch>
                        </a:blipFill>
                      </a:tcPr>
                    </a:tc>
                    <a:tc vMerge="1">
                      <a:txBody>
                        <a:bodyPr/>
                        <a:lstStyle/>
                        <a:p>
                          <a:endParaRPr lang="en-AU" dirty="0"/>
                        </a:p>
                      </a:txBody>
                      <a:tcPr/>
                    </a:tc>
                    <a:extLst>
                      <a:ext uri="{0D108BD9-81ED-4DB2-BD59-A6C34878D82A}">
                        <a16:rowId xmlns:a16="http://schemas.microsoft.com/office/drawing/2014/main" val="156513363"/>
                      </a:ext>
                    </a:extLst>
                  </a:tr>
                  <a:tr h="396240">
                    <a:tc>
                      <a:txBody>
                        <a:bodyPr/>
                        <a:lstStyle/>
                        <a:p>
                          <a:r>
                            <a:rPr lang="en-AU" sz="2000" dirty="0"/>
                            <a:t>Time discount factor</a:t>
                          </a:r>
                        </a:p>
                      </a:txBody>
                      <a:tcPr>
                        <a:lnB w="12700" cap="flat" cmpd="sng" algn="ctr">
                          <a:solidFill>
                            <a:schemeClr val="tx1"/>
                          </a:solidFill>
                          <a:prstDash val="solid"/>
                          <a:round/>
                          <a:headEnd type="none" w="med" len="med"/>
                          <a:tailEnd type="none" w="med" len="med"/>
                        </a:lnB>
                        <a:noFill/>
                      </a:tcPr>
                    </a:tc>
                    <a:tc>
                      <a:txBody>
                        <a:bodyPr/>
                        <a:lstStyle/>
                        <a:p>
                          <a:endParaRPr lang="en-US"/>
                        </a:p>
                      </a:txBody>
                      <a:tcPr>
                        <a:lnB w="12700" cap="flat" cmpd="sng" algn="ctr">
                          <a:solidFill>
                            <a:schemeClr val="tx1"/>
                          </a:solidFill>
                          <a:prstDash val="solid"/>
                          <a:round/>
                          <a:headEnd type="none" w="med" len="med"/>
                          <a:tailEnd type="none" w="med" len="med"/>
                        </a:lnB>
                        <a:blipFill>
                          <a:blip r:embed="rId3"/>
                          <a:stretch>
                            <a:fillRect l="-100366" t="-306154" r="-100916" b="-486154"/>
                          </a:stretch>
                        </a:blipFill>
                      </a:tcPr>
                    </a:tc>
                    <a:tc>
                      <a:txBody>
                        <a:bodyPr/>
                        <a:lstStyle/>
                        <a:p>
                          <a:r>
                            <a:rPr lang="en-AU" sz="2000" dirty="0"/>
                            <a:t>HH savings share of GDP</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507596"/>
                      </a:ext>
                    </a:extLst>
                  </a:tr>
                  <a:tr h="396240">
                    <a:tc>
                      <a:txBody>
                        <a:bodyPr/>
                        <a:lstStyle/>
                        <a:p>
                          <a:r>
                            <a:rPr lang="en-AU" sz="2000" dirty="0"/>
                            <a:t>Consumption tax rate</a:t>
                          </a:r>
                        </a:p>
                      </a:txBody>
                      <a:tcPr>
                        <a:lnT w="12700" cap="flat" cmpd="sng" algn="ctr">
                          <a:solidFill>
                            <a:schemeClr val="tx1"/>
                          </a:solidFill>
                          <a:prstDash val="solid"/>
                          <a:round/>
                          <a:headEnd type="none" w="med" len="med"/>
                          <a:tailEnd type="none" w="med" len="med"/>
                        </a:lnT>
                        <a:noFill/>
                      </a:tcPr>
                    </a:tc>
                    <a:tc>
                      <a:txBody>
                        <a:bodyPr/>
                        <a:lstStyle/>
                        <a:p>
                          <a:endParaRPr lang="en-US"/>
                        </a:p>
                      </a:txBody>
                      <a:tcPr>
                        <a:lnT w="12700" cap="flat" cmpd="sng" algn="ctr">
                          <a:solidFill>
                            <a:schemeClr val="tx1"/>
                          </a:solidFill>
                          <a:prstDash val="solid"/>
                          <a:round/>
                          <a:headEnd type="none" w="med" len="med"/>
                          <a:tailEnd type="none" w="med" len="med"/>
                        </a:lnT>
                        <a:blipFill>
                          <a:blip r:embed="rId3"/>
                          <a:stretch>
                            <a:fillRect l="-100366" t="-400000" r="-100916" b="-378788"/>
                          </a:stretch>
                        </a:blipFill>
                      </a:tcPr>
                    </a:tc>
                    <a:tc rowSpan="2">
                      <a:txBody>
                        <a:bodyPr/>
                        <a:lstStyle/>
                        <a:p>
                          <a:r>
                            <a:rPr lang="en-AU" sz="2000" dirty="0"/>
                            <a:t>Respective tax shares of GDP</a:t>
                          </a:r>
                        </a:p>
                      </a:txBody>
                      <a:tcPr anchor="ctr">
                        <a:lnT w="12700" cap="flat" cmpd="sng" algn="ctr">
                          <a:solidFill>
                            <a:schemeClr val="tx1"/>
                          </a:solidFill>
                          <a:prstDash val="solid"/>
                          <a:round/>
                          <a:headEnd type="none" w="med" len="med"/>
                          <a:tailEnd type="none" w="med" len="med"/>
                        </a:lnT>
                        <a:lnB w="12700" cmpd="sng">
                          <a:noFill/>
                        </a:lnB>
                        <a:noFill/>
                      </a:tcPr>
                    </a:tc>
                    <a:extLst>
                      <a:ext uri="{0D108BD9-81ED-4DB2-BD59-A6C34878D82A}">
                        <a16:rowId xmlns:a16="http://schemas.microsoft.com/office/drawing/2014/main" val="4281192194"/>
                      </a:ext>
                    </a:extLst>
                  </a:tr>
                  <a:tr h="408115">
                    <a:tc>
                      <a:txBody>
                        <a:bodyPr/>
                        <a:lstStyle/>
                        <a:p>
                          <a:r>
                            <a:rPr lang="en-AU" sz="2000" dirty="0"/>
                            <a:t>Company tax rate</a:t>
                          </a:r>
                        </a:p>
                      </a:txBody>
                      <a:tcPr>
                        <a:lnB w="12700" cmpd="sng">
                          <a:noFill/>
                        </a:lnB>
                        <a:noFill/>
                      </a:tcPr>
                    </a:tc>
                    <a:tc>
                      <a:txBody>
                        <a:bodyPr/>
                        <a:lstStyle/>
                        <a:p>
                          <a:endParaRPr lang="en-US"/>
                        </a:p>
                      </a:txBody>
                      <a:tcPr>
                        <a:lnB w="12700" cmpd="sng">
                          <a:noFill/>
                        </a:lnB>
                        <a:blipFill>
                          <a:blip r:embed="rId3"/>
                          <a:stretch>
                            <a:fillRect l="-100366" t="-492537" r="-100916" b="-273134"/>
                          </a:stretch>
                        </a:blipFill>
                      </a:tcPr>
                    </a:tc>
                    <a:tc vMerge="1">
                      <a:txBody>
                        <a:bodyPr/>
                        <a:lstStyle/>
                        <a:p>
                          <a:endParaRPr lang="en-AU" dirty="0"/>
                        </a:p>
                      </a:txBody>
                      <a:tcPr/>
                    </a:tc>
                    <a:extLst>
                      <a:ext uri="{0D108BD9-81ED-4DB2-BD59-A6C34878D82A}">
                        <a16:rowId xmlns:a16="http://schemas.microsoft.com/office/drawing/2014/main" val="929232796"/>
                      </a:ext>
                    </a:extLst>
                  </a:tr>
                  <a:tr h="1005840">
                    <a:tc>
                      <a:txBody>
                        <a:bodyPr/>
                        <a:lstStyle/>
                        <a:p>
                          <a:r>
                            <a:rPr lang="en-AU" sz="2000" dirty="0"/>
                            <a:t>Income tax</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0366" t="-240606" r="-100916" b="-10909"/>
                          </a:stretch>
                        </a:blipFill>
                      </a:tcPr>
                    </a:tc>
                    <a:tc>
                      <a:txBody>
                        <a:bodyPr/>
                        <a:lstStyle/>
                        <a:p>
                          <a:r>
                            <a:rPr lang="en-AU" sz="2000" dirty="0"/>
                            <a:t>Income tax share GDP,</a:t>
                          </a:r>
                        </a:p>
                        <a:p>
                          <a:r>
                            <a:rPr lang="en-AU" sz="2000" dirty="0"/>
                            <a:t>Suits index</a:t>
                          </a:r>
                        </a:p>
                        <a:p>
                          <a:r>
                            <a:rPr lang="en-AU" sz="2000" dirty="0"/>
                            <a:t>Tax distribution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496651"/>
                      </a:ext>
                    </a:extLst>
                  </a:tr>
                </a:tbl>
              </a:graphicData>
            </a:graphic>
          </p:graphicFrame>
        </mc:Fallback>
      </mc:AlternateContent>
      <p:sp>
        <p:nvSpPr>
          <p:cNvPr id="7" name="TextBox 6">
            <a:extLst>
              <a:ext uri="{FF2B5EF4-FFF2-40B4-BE49-F238E27FC236}">
                <a16:creationId xmlns:a16="http://schemas.microsoft.com/office/drawing/2014/main" id="{4AEBEE1C-8287-4BF7-971B-6B09F41294D7}"/>
              </a:ext>
            </a:extLst>
          </p:cNvPr>
          <p:cNvSpPr txBox="1"/>
          <p:nvPr/>
        </p:nvSpPr>
        <p:spPr>
          <a:xfrm>
            <a:off x="744202" y="5697360"/>
            <a:ext cx="6798400" cy="369332"/>
          </a:xfrm>
          <a:prstGeom prst="rect">
            <a:avLst/>
          </a:prstGeom>
          <a:noFill/>
        </p:spPr>
        <p:txBody>
          <a:bodyPr wrap="none" rtlCol="0">
            <a:spAutoFit/>
          </a:bodyPr>
          <a:lstStyle/>
          <a:p>
            <a:r>
              <a:rPr lang="en-AU" dirty="0"/>
              <a:t>* Please see last slide/paper for details of all model parameters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85B6626-E2BE-41C1-8181-E91DC2F0DA98}"/>
                  </a:ext>
                </a:extLst>
              </p:cNvPr>
              <p:cNvSpPr txBox="1"/>
              <p:nvPr/>
            </p:nvSpPr>
            <p:spPr>
              <a:xfrm>
                <a:off x="2583217" y="905737"/>
                <a:ext cx="6097656" cy="9159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2000" b="0" i="1" smtClean="0">
                          <a:latin typeface="Cambria Math" panose="02040503050406030204" pitchFamily="18" charset="0"/>
                        </a:rPr>
                        <m:t>𝑢</m:t>
                      </m:r>
                      <m:d>
                        <m:dPr>
                          <m:ctrlPr>
                            <a:rPr lang="en-AU" sz="2000" b="0" i="1" smtClean="0">
                              <a:latin typeface="Cambria Math" panose="02040503050406030204" pitchFamily="18" charset="0"/>
                            </a:rPr>
                          </m:ctrlPr>
                        </m:dPr>
                        <m:e>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𝑐</m:t>
                              </m:r>
                            </m:e>
                            <m:sub>
                              <m:r>
                                <a:rPr lang="en-AU" sz="2000" b="0" i="1" smtClean="0">
                                  <a:latin typeface="Cambria Math" panose="02040503050406030204" pitchFamily="18" charset="0"/>
                                </a:rPr>
                                <m:t>𝑗</m:t>
                              </m:r>
                            </m:sub>
                          </m:sSub>
                          <m:r>
                            <a:rPr lang="en-AU" sz="2000" b="0" i="1" smtClean="0">
                              <a:latin typeface="Cambria Math" panose="02040503050406030204" pitchFamily="18" charset="0"/>
                            </a:rPr>
                            <m:t>,</m:t>
                          </m:r>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𝑙</m:t>
                              </m:r>
                            </m:e>
                            <m:sub>
                              <m:r>
                                <a:rPr lang="en-AU" sz="2000" b="0" i="1" smtClean="0">
                                  <a:latin typeface="Cambria Math" panose="02040503050406030204" pitchFamily="18" charset="0"/>
                                </a:rPr>
                                <m:t>𝑗</m:t>
                              </m:r>
                            </m:sub>
                          </m:sSub>
                        </m:e>
                      </m:d>
                      <m: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sSup>
                            <m:sSupPr>
                              <m:ctrlPr>
                                <a:rPr lang="en-AU" sz="2000" b="0" i="1" smtClean="0">
                                  <a:latin typeface="Cambria Math" panose="02040503050406030204" pitchFamily="18" charset="0"/>
                                </a:rPr>
                              </m:ctrlPr>
                            </m:sSupPr>
                            <m:e>
                              <m:d>
                                <m:dPr>
                                  <m:begChr m:val="["/>
                                  <m:endChr m:val="]"/>
                                  <m:ctrlPr>
                                    <a:rPr lang="en-AU" sz="2000" b="0" i="1" smtClean="0">
                                      <a:latin typeface="Cambria Math" panose="02040503050406030204" pitchFamily="18" charset="0"/>
                                    </a:rPr>
                                  </m:ctrlPr>
                                </m:dPr>
                                <m:e>
                                  <m:sSup>
                                    <m:sSupPr>
                                      <m:ctrlPr>
                                        <a:rPr lang="en-AU" sz="2000" b="0" i="1" smtClean="0">
                                          <a:latin typeface="Cambria Math" panose="02040503050406030204" pitchFamily="18" charset="0"/>
                                        </a:rPr>
                                      </m:ctrlPr>
                                    </m:sSupPr>
                                    <m:e>
                                      <m:d>
                                        <m:dPr>
                                          <m:ctrlPr>
                                            <a:rPr lang="en-AU" sz="2000" b="0" i="1" smtClean="0">
                                              <a:latin typeface="Cambria Math" panose="02040503050406030204" pitchFamily="18" charset="0"/>
                                            </a:rPr>
                                          </m:ctrlPr>
                                        </m:dPr>
                                        <m:e>
                                          <m:r>
                                            <a:rPr lang="en-AU" sz="2000" b="0" i="1" smtClean="0">
                                              <a:latin typeface="Cambria Math" panose="02040503050406030204" pitchFamily="18" charset="0"/>
                                            </a:rPr>
                                            <m:t>1+</m:t>
                                          </m:r>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𝑑</m:t>
                                              </m:r>
                                            </m:e>
                                            <m:sub>
                                              <m:r>
                                                <a:rPr lang="en-AU" sz="2000" b="0" i="1" smtClean="0">
                                                  <a:latin typeface="Cambria Math" panose="02040503050406030204" pitchFamily="18" charset="0"/>
                                                </a:rPr>
                                                <m:t>𝑗</m:t>
                                              </m:r>
                                              <m:r>
                                                <a:rPr lang="en-AU" sz="2000" b="0" i="1" smtClean="0">
                                                  <a:latin typeface="Cambria Math" panose="02040503050406030204" pitchFamily="18" charset="0"/>
                                                </a:rPr>
                                                <m:t>,</m:t>
                                              </m:r>
                                              <m:r>
                                                <a:rPr lang="en-AU" sz="2000" b="0" i="1" smtClean="0">
                                                  <a:latin typeface="Cambria Math" panose="02040503050406030204" pitchFamily="18" charset="0"/>
                                                </a:rPr>
                                                <m:t>𝜚</m:t>
                                              </m:r>
                                            </m:sub>
                                          </m:sSub>
                                        </m:e>
                                      </m:d>
                                    </m:e>
                                    <m:sup>
                                      <m:r>
                                        <a:rPr lang="en-AU" sz="2000" i="1">
                                          <a:latin typeface="Cambria Math" panose="02040503050406030204" pitchFamily="18" charset="0"/>
                                          <a:ea typeface="Cambria Math" panose="02040503050406030204" pitchFamily="18" charset="0"/>
                                        </a:rPr>
                                        <m:t>𝜁</m:t>
                                      </m:r>
                                      <m:r>
                                        <a:rPr lang="en-AU" sz="2000" b="0" i="1" smtClean="0">
                                          <a:latin typeface="Cambria Math" panose="02040503050406030204" pitchFamily="18" charset="0"/>
                                        </a:rPr>
                                        <m:t>𝛾</m:t>
                                      </m:r>
                                    </m:sup>
                                  </m:sSup>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𝑐</m:t>
                                      </m:r>
                                    </m:e>
                                    <m:sub>
                                      <m:r>
                                        <a:rPr lang="en-AU" sz="2000" b="0" i="1" smtClean="0">
                                          <a:latin typeface="Cambria Math" panose="02040503050406030204" pitchFamily="18" charset="0"/>
                                        </a:rPr>
                                        <m:t>𝑗</m:t>
                                      </m:r>
                                    </m:sub>
                                    <m:sup>
                                      <m:r>
                                        <a:rPr lang="en-AU" sz="2000" b="0" i="1" smtClean="0">
                                          <a:latin typeface="Cambria Math" panose="02040503050406030204" pitchFamily="18" charset="0"/>
                                        </a:rPr>
                                        <m:t>𝛾</m:t>
                                      </m:r>
                                    </m:sup>
                                  </m:sSubSup>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𝑙</m:t>
                                      </m:r>
                                    </m:e>
                                    <m:sub>
                                      <m:r>
                                        <a:rPr lang="en-AU" sz="2000" b="0" i="1" smtClean="0">
                                          <a:latin typeface="Cambria Math" panose="02040503050406030204" pitchFamily="18" charset="0"/>
                                        </a:rPr>
                                        <m:t>𝑗</m:t>
                                      </m:r>
                                    </m:sub>
                                    <m:sup>
                                      <m:r>
                                        <a:rPr lang="en-AU" sz="2000" b="0" i="1" smtClean="0">
                                          <a:latin typeface="Cambria Math" panose="02040503050406030204" pitchFamily="18" charset="0"/>
                                        </a:rPr>
                                        <m:t>1−</m:t>
                                      </m:r>
                                      <m:r>
                                        <a:rPr lang="en-AU" sz="2000" b="0" i="1" smtClean="0">
                                          <a:latin typeface="Cambria Math" panose="02040503050406030204" pitchFamily="18" charset="0"/>
                                        </a:rPr>
                                        <m:t>𝛾</m:t>
                                      </m:r>
                                    </m:sup>
                                  </m:sSubSup>
                                </m:e>
                              </m:d>
                            </m:e>
                            <m:sup>
                              <m:r>
                                <a:rPr lang="en-AU" sz="2000" b="0" i="1" smtClean="0">
                                  <a:latin typeface="Cambria Math" panose="02040503050406030204" pitchFamily="18" charset="0"/>
                                </a:rPr>
                                <m:t>1−</m:t>
                              </m:r>
                              <m:r>
                                <a:rPr lang="en-AU" sz="2000" b="0" i="1" smtClean="0">
                                  <a:latin typeface="Cambria Math" panose="02040503050406030204" pitchFamily="18" charset="0"/>
                                </a:rPr>
                                <m:t>𝜎</m:t>
                              </m:r>
                            </m:sup>
                          </m:sSup>
                        </m:num>
                        <m:den>
                          <m:r>
                            <a:rPr lang="en-AU" sz="2000" i="1">
                              <a:latin typeface="Cambria Math" panose="02040503050406030204" pitchFamily="18" charset="0"/>
                            </a:rPr>
                            <m:t>1−</m:t>
                          </m:r>
                          <m:r>
                            <a:rPr lang="en-AU" sz="2000" i="1">
                              <a:latin typeface="Cambria Math" panose="02040503050406030204" pitchFamily="18" charset="0"/>
                            </a:rPr>
                            <m:t>𝜎</m:t>
                          </m:r>
                        </m:den>
                      </m:f>
                    </m:oMath>
                  </m:oMathPara>
                </a14:m>
                <a:endParaRPr lang="en-AU" sz="2000" dirty="0"/>
              </a:p>
            </p:txBody>
          </p:sp>
        </mc:Choice>
        <mc:Fallback xmlns="">
          <p:sp>
            <p:nvSpPr>
              <p:cNvPr id="9" name="TextBox 8">
                <a:extLst>
                  <a:ext uri="{FF2B5EF4-FFF2-40B4-BE49-F238E27FC236}">
                    <a16:creationId xmlns:a16="http://schemas.microsoft.com/office/drawing/2014/main" id="{785B6626-E2BE-41C1-8181-E91DC2F0DA98}"/>
                  </a:ext>
                </a:extLst>
              </p:cNvPr>
              <p:cNvSpPr txBox="1">
                <a:spLocks noRot="1" noChangeAspect="1" noMove="1" noResize="1" noEditPoints="1" noAdjustHandles="1" noChangeArrowheads="1" noChangeShapeType="1" noTextEdit="1"/>
              </p:cNvSpPr>
              <p:nvPr/>
            </p:nvSpPr>
            <p:spPr>
              <a:xfrm>
                <a:off x="2583217" y="905737"/>
                <a:ext cx="6097656" cy="915956"/>
              </a:xfrm>
              <a:prstGeom prst="rect">
                <a:avLst/>
              </a:prstGeom>
              <a:blipFill>
                <a:blip r:embed="rId4"/>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243741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Benchmark economy</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755038"/>
            <a:ext cx="11275869" cy="977047"/>
          </a:xfrm>
        </p:spPr>
        <p:txBody>
          <a:bodyPr>
            <a:normAutofit/>
          </a:bodyPr>
          <a:lstStyle/>
          <a:p>
            <a:pPr marL="0" indent="0">
              <a:lnSpc>
                <a:spcPct val="110000"/>
              </a:lnSpc>
              <a:buNone/>
            </a:pPr>
            <a:r>
              <a:rPr lang="en-AU" sz="1800" dirty="0"/>
              <a:t>Australian economy 2012-2016. </a:t>
            </a:r>
          </a:p>
          <a:p>
            <a:pPr marL="0" indent="0">
              <a:lnSpc>
                <a:spcPct val="110000"/>
              </a:lnSpc>
              <a:buNone/>
            </a:pPr>
            <a:r>
              <a:rPr lang="en-AU" sz="1800" dirty="0"/>
              <a:t>Sources: Household sector: HILDA. Demographic, fiscal and macro – ABS, IMF, WDI</a:t>
            </a:r>
          </a:p>
        </p:txBody>
      </p:sp>
      <p:pic>
        <p:nvPicPr>
          <p:cNvPr id="6" name="Picture 5">
            <a:extLst>
              <a:ext uri="{FF2B5EF4-FFF2-40B4-BE49-F238E27FC236}">
                <a16:creationId xmlns:a16="http://schemas.microsoft.com/office/drawing/2014/main" id="{ED2741F0-F09A-464E-BF27-E84973B6D97A}"/>
              </a:ext>
            </a:extLst>
          </p:cNvPr>
          <p:cNvPicPr>
            <a:picLocks noChangeAspect="1"/>
          </p:cNvPicPr>
          <p:nvPr/>
        </p:nvPicPr>
        <p:blipFill>
          <a:blip r:embed="rId2"/>
          <a:stretch>
            <a:fillRect/>
          </a:stretch>
        </p:blipFill>
        <p:spPr>
          <a:xfrm>
            <a:off x="1968634" y="1644160"/>
            <a:ext cx="8254732" cy="4134077"/>
          </a:xfrm>
          <a:prstGeom prst="rect">
            <a:avLst/>
          </a:prstGeom>
        </p:spPr>
      </p:pic>
    </p:spTree>
    <p:extLst>
      <p:ext uri="{BB962C8B-B14F-4D97-AF65-F5344CB8AC3E}">
        <p14:creationId xmlns:p14="http://schemas.microsoft.com/office/powerpoint/2010/main" val="3483497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151007" y="2655277"/>
            <a:ext cx="5889985" cy="791308"/>
          </a:xfrm>
        </p:spPr>
        <p:txBody>
          <a:bodyPr>
            <a:noAutofit/>
          </a:bodyPr>
          <a:lstStyle/>
          <a:p>
            <a:r>
              <a:rPr lang="en-AU" sz="4000" dirty="0">
                <a:solidFill>
                  <a:srgbClr val="CC3300"/>
                </a:solidFill>
                <a:latin typeface="+mn-lt"/>
              </a:rPr>
              <a:t>Experiments and results</a:t>
            </a:r>
            <a:endParaRPr lang="en-AU" sz="2000" dirty="0">
              <a:solidFill>
                <a:srgbClr val="CC3300"/>
              </a:solidFill>
              <a:latin typeface="+mn-lt"/>
            </a:endParaRPr>
          </a:p>
        </p:txBody>
      </p:sp>
    </p:spTree>
    <p:extLst>
      <p:ext uri="{BB962C8B-B14F-4D97-AF65-F5344CB8AC3E}">
        <p14:creationId xmlns:p14="http://schemas.microsoft.com/office/powerpoint/2010/main" val="275633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Experiments</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graphicFrame>
            <p:nvGraphicFramePr>
              <p:cNvPr id="3" name="Table 3">
                <a:extLst>
                  <a:ext uri="{FF2B5EF4-FFF2-40B4-BE49-F238E27FC236}">
                    <a16:creationId xmlns:a16="http://schemas.microsoft.com/office/drawing/2014/main" id="{0C4BC325-154A-4DAF-9406-A31B57C14C36}"/>
                  </a:ext>
                </a:extLst>
              </p:cNvPr>
              <p:cNvGraphicFramePr>
                <a:graphicFrameLocks noGrp="1"/>
              </p:cNvGraphicFramePr>
              <p:nvPr>
                <p:ph idx="1"/>
              </p:nvPr>
            </p:nvGraphicFramePr>
            <p:xfrm>
              <a:off x="1212206" y="1072913"/>
              <a:ext cx="9257629" cy="2773805"/>
            </p:xfrm>
            <a:graphic>
              <a:graphicData uri="http://schemas.openxmlformats.org/drawingml/2006/table">
                <a:tbl>
                  <a:tblPr firstRow="1" bandRow="1">
                    <a:tableStyleId>{5940675A-B579-460E-94D1-54222C63F5DA}</a:tableStyleId>
                  </a:tblPr>
                  <a:tblGrid>
                    <a:gridCol w="923090">
                      <a:extLst>
                        <a:ext uri="{9D8B030D-6E8A-4147-A177-3AD203B41FA5}">
                          <a16:colId xmlns:a16="http://schemas.microsoft.com/office/drawing/2014/main" val="1700250832"/>
                        </a:ext>
                      </a:extLst>
                    </a:gridCol>
                    <a:gridCol w="2551067">
                      <a:extLst>
                        <a:ext uri="{9D8B030D-6E8A-4147-A177-3AD203B41FA5}">
                          <a16:colId xmlns:a16="http://schemas.microsoft.com/office/drawing/2014/main" val="3632356927"/>
                        </a:ext>
                      </a:extLst>
                    </a:gridCol>
                    <a:gridCol w="2788743">
                      <a:extLst>
                        <a:ext uri="{9D8B030D-6E8A-4147-A177-3AD203B41FA5}">
                          <a16:colId xmlns:a16="http://schemas.microsoft.com/office/drawing/2014/main" val="1449621013"/>
                        </a:ext>
                      </a:extLst>
                    </a:gridCol>
                    <a:gridCol w="2994729">
                      <a:extLst>
                        <a:ext uri="{9D8B030D-6E8A-4147-A177-3AD203B41FA5}">
                          <a16:colId xmlns:a16="http://schemas.microsoft.com/office/drawing/2014/main" val="3689705354"/>
                        </a:ext>
                      </a:extLst>
                    </a:gridCol>
                  </a:tblGrid>
                  <a:tr h="532542">
                    <a:tc>
                      <a:txBody>
                        <a:bodyPr/>
                        <a:lstStyle/>
                        <a:p>
                          <a:pPr algn="ctr"/>
                          <a:endParaRPr lang="en-AU"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Tax parameters simulated</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Range of values</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647552471"/>
                      </a:ext>
                    </a:extLst>
                  </a:tr>
                  <a:tr h="532542">
                    <a:tc rowSpan="2">
                      <a:txBody>
                        <a:bodyPr/>
                        <a:lstStyle/>
                        <a:p>
                          <a:pPr algn="ctr"/>
                          <a:r>
                            <a:rPr lang="en-AU" dirty="0"/>
                            <a:t>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AU" dirty="0"/>
                            <a:t>Personal income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Progressivity</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𝜏</m:t>
                                </m:r>
                                <m:r>
                                  <a:rPr lang="en-AU" b="0" i="1" smtClean="0">
                                    <a:latin typeface="Cambria Math" panose="02040503050406030204" pitchFamily="18" charset="0"/>
                                  </a:rPr>
                                  <m:t>∈[0,1]</m:t>
                                </m:r>
                              </m:oMath>
                            </m:oMathPara>
                          </a14:m>
                          <a:endParaRPr lang="en-AU"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29525299"/>
                      </a:ext>
                    </a:extLst>
                  </a:tr>
                  <a:tr h="532542">
                    <a:tc vMerge="1">
                      <a:txBody>
                        <a:bodyPr/>
                        <a:lstStyle/>
                        <a:p>
                          <a:endParaRPr lang="en-AU" dirty="0"/>
                        </a:p>
                      </a:txBody>
                      <a:tcPr/>
                    </a:tc>
                    <a:tc vMerge="1">
                      <a:txBody>
                        <a:bodyPr/>
                        <a:lstStyle/>
                        <a:p>
                          <a:endParaRPr lang="en-AU" dirty="0"/>
                        </a:p>
                      </a:txBody>
                      <a:tcPr/>
                    </a:tc>
                    <a:tc>
                      <a:txBody>
                        <a:bodyPr/>
                        <a:lstStyle/>
                        <a:p>
                          <a:pPr algn="ctr"/>
                          <a:r>
                            <a:rPr lang="en-AU" dirty="0"/>
                            <a:t>Average level of taxation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d>
                                  <m:dPr>
                                    <m:ctrlPr>
                                      <a:rPr lang="en-AU" b="0" i="1" smtClean="0">
                                        <a:latin typeface="Cambria Math" panose="02040503050406030204" pitchFamily="18" charset="0"/>
                                      </a:rPr>
                                    </m:ctrlPr>
                                  </m:dPr>
                                  <m:e>
                                    <m:r>
                                      <a:rPr lang="en-AU" b="0" i="1" smtClean="0">
                                        <a:latin typeface="Cambria Math" panose="02040503050406030204" pitchFamily="18" charset="0"/>
                                      </a:rPr>
                                      <m:t>1−</m:t>
                                    </m:r>
                                    <m:r>
                                      <a:rPr lang="en-AU" b="0" i="1" smtClean="0">
                                        <a:latin typeface="Cambria Math" panose="02040503050406030204" pitchFamily="18" charset="0"/>
                                      </a:rPr>
                                      <m:t>𝜆</m:t>
                                    </m:r>
                                  </m:e>
                                </m:d>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0.28,0.95</m:t>
                                    </m:r>
                                  </m:e>
                                </m:d>
                              </m:oMath>
                            </m:oMathPara>
                          </a14:m>
                          <a:endParaRPr lang="en-AU"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23039"/>
                      </a:ext>
                    </a:extLst>
                  </a:tr>
                  <a:tr h="532542">
                    <a:tc>
                      <a:txBody>
                        <a:bodyPr/>
                        <a:lstStyle/>
                        <a:p>
                          <a:pPr algn="ctr"/>
                          <a:r>
                            <a:rPr lang="en-AU" dirty="0"/>
                            <a:t>2</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dirty="0"/>
                            <a:t>Consumption tax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Tax rate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𝜏</m:t>
                                    </m:r>
                                  </m:e>
                                  <m:sup>
                                    <m:r>
                                      <a:rPr lang="en-AU" b="0" i="1" smtClean="0">
                                        <a:latin typeface="Cambria Math" panose="02040503050406030204" pitchFamily="18" charset="0"/>
                                      </a:rPr>
                                      <m:t>𝐶</m:t>
                                    </m:r>
                                  </m:sup>
                                </m:sSup>
                                <m:r>
                                  <a:rPr lang="en-AU" b="0" i="1" smtClean="0">
                                    <a:latin typeface="Cambria Math" panose="02040503050406030204" pitchFamily="18" charset="0"/>
                                  </a:rPr>
                                  <m:t>∈[0,1]</m:t>
                                </m:r>
                              </m:oMath>
                            </m:oMathPara>
                          </a14:m>
                          <a:endParaRPr lang="en-AU"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18007"/>
                      </a:ext>
                    </a:extLst>
                  </a:tr>
                  <a:tr h="536099">
                    <a:tc>
                      <a:txBody>
                        <a:bodyPr/>
                        <a:lstStyle/>
                        <a:p>
                          <a:pPr algn="ctr"/>
                          <a:r>
                            <a:rPr lang="en-AU" dirty="0"/>
                            <a:t>3</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dirty="0"/>
                            <a:t>Company income tax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Tax rate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𝜏</m:t>
                                    </m:r>
                                  </m:e>
                                  <m:sup>
                                    <m:r>
                                      <a:rPr lang="en-AU" b="0" i="1" smtClean="0">
                                        <a:latin typeface="Cambria Math" panose="02040503050406030204" pitchFamily="18" charset="0"/>
                                      </a:rPr>
                                      <m:t>𝑓</m:t>
                                    </m:r>
                                  </m:sup>
                                </m:sSup>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0,1</m:t>
                                    </m:r>
                                  </m:e>
                                </m:d>
                              </m:oMath>
                            </m:oMathPara>
                          </a14:m>
                          <a:endParaRPr lang="en-AU"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3209714"/>
                      </a:ext>
                    </a:extLst>
                  </a:tr>
                </a:tbl>
              </a:graphicData>
            </a:graphic>
          </p:graphicFrame>
        </mc:Choice>
        <mc:Fallback xmlns="">
          <p:graphicFrame>
            <p:nvGraphicFramePr>
              <p:cNvPr id="3" name="Table 3">
                <a:extLst>
                  <a:ext uri="{FF2B5EF4-FFF2-40B4-BE49-F238E27FC236}">
                    <a16:creationId xmlns:a16="http://schemas.microsoft.com/office/drawing/2014/main" id="{0C4BC325-154A-4DAF-9406-A31B57C14C36}"/>
                  </a:ext>
                </a:extLst>
              </p:cNvPr>
              <p:cNvGraphicFramePr>
                <a:graphicFrameLocks noGrp="1"/>
              </p:cNvGraphicFramePr>
              <p:nvPr>
                <p:ph idx="1"/>
              </p:nvPr>
            </p:nvGraphicFramePr>
            <p:xfrm>
              <a:off x="1212206" y="1072913"/>
              <a:ext cx="9257629" cy="2773805"/>
            </p:xfrm>
            <a:graphic>
              <a:graphicData uri="http://schemas.openxmlformats.org/drawingml/2006/table">
                <a:tbl>
                  <a:tblPr firstRow="1" bandRow="1">
                    <a:tableStyleId>{5940675A-B579-460E-94D1-54222C63F5DA}</a:tableStyleId>
                  </a:tblPr>
                  <a:tblGrid>
                    <a:gridCol w="923090">
                      <a:extLst>
                        <a:ext uri="{9D8B030D-6E8A-4147-A177-3AD203B41FA5}">
                          <a16:colId xmlns:a16="http://schemas.microsoft.com/office/drawing/2014/main" val="1700250832"/>
                        </a:ext>
                      </a:extLst>
                    </a:gridCol>
                    <a:gridCol w="2551067">
                      <a:extLst>
                        <a:ext uri="{9D8B030D-6E8A-4147-A177-3AD203B41FA5}">
                          <a16:colId xmlns:a16="http://schemas.microsoft.com/office/drawing/2014/main" val="3632356927"/>
                        </a:ext>
                      </a:extLst>
                    </a:gridCol>
                    <a:gridCol w="2788743">
                      <a:extLst>
                        <a:ext uri="{9D8B030D-6E8A-4147-A177-3AD203B41FA5}">
                          <a16:colId xmlns:a16="http://schemas.microsoft.com/office/drawing/2014/main" val="1449621013"/>
                        </a:ext>
                      </a:extLst>
                    </a:gridCol>
                    <a:gridCol w="2994729">
                      <a:extLst>
                        <a:ext uri="{9D8B030D-6E8A-4147-A177-3AD203B41FA5}">
                          <a16:colId xmlns:a16="http://schemas.microsoft.com/office/drawing/2014/main" val="3689705354"/>
                        </a:ext>
                      </a:extLst>
                    </a:gridCol>
                  </a:tblGrid>
                  <a:tr h="640080">
                    <a:tc>
                      <a:txBody>
                        <a:bodyPr/>
                        <a:lstStyle/>
                        <a:p>
                          <a:pPr algn="ctr"/>
                          <a:endParaRPr lang="en-AU"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Tax parameters simulated</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en-AU" dirty="0"/>
                            <a:t>Range of values</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647552471"/>
                      </a:ext>
                    </a:extLst>
                  </a:tr>
                  <a:tr h="532542">
                    <a:tc rowSpan="2">
                      <a:txBody>
                        <a:bodyPr/>
                        <a:lstStyle/>
                        <a:p>
                          <a:pPr algn="ctr"/>
                          <a:r>
                            <a:rPr lang="en-AU" dirty="0"/>
                            <a:t>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AU" dirty="0"/>
                            <a:t>Personal income tax</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Progressivity</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2"/>
                          <a:stretch>
                            <a:fillRect l="-208943" t="-123864" r="-203" b="-300000"/>
                          </a:stretch>
                        </a:blipFill>
                      </a:tcPr>
                    </a:tc>
                    <a:extLst>
                      <a:ext uri="{0D108BD9-81ED-4DB2-BD59-A6C34878D82A}">
                        <a16:rowId xmlns:a16="http://schemas.microsoft.com/office/drawing/2014/main" val="1529525299"/>
                      </a:ext>
                    </a:extLst>
                  </a:tr>
                  <a:tr h="532542">
                    <a:tc vMerge="1">
                      <a:txBody>
                        <a:bodyPr/>
                        <a:lstStyle/>
                        <a:p>
                          <a:endParaRPr lang="en-AU" dirty="0"/>
                        </a:p>
                      </a:txBody>
                      <a:tcPr/>
                    </a:tc>
                    <a:tc vMerge="1">
                      <a:txBody>
                        <a:bodyPr/>
                        <a:lstStyle/>
                        <a:p>
                          <a:endParaRPr lang="en-AU" dirty="0"/>
                        </a:p>
                      </a:txBody>
                      <a:tcPr/>
                    </a:tc>
                    <a:tc>
                      <a:txBody>
                        <a:bodyPr/>
                        <a:lstStyle/>
                        <a:p>
                          <a:pPr algn="ctr"/>
                          <a:r>
                            <a:rPr lang="en-AU" dirty="0"/>
                            <a:t>Average level of taxation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208943" t="-226437" r="-203" b="-203448"/>
                          </a:stretch>
                        </a:blipFill>
                      </a:tcPr>
                    </a:tc>
                    <a:extLst>
                      <a:ext uri="{0D108BD9-81ED-4DB2-BD59-A6C34878D82A}">
                        <a16:rowId xmlns:a16="http://schemas.microsoft.com/office/drawing/2014/main" val="124923039"/>
                      </a:ext>
                    </a:extLst>
                  </a:tr>
                  <a:tr h="532542">
                    <a:tc>
                      <a:txBody>
                        <a:bodyPr/>
                        <a:lstStyle/>
                        <a:p>
                          <a:pPr algn="ctr"/>
                          <a:r>
                            <a:rPr lang="en-AU" dirty="0"/>
                            <a:t>2</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dirty="0"/>
                            <a:t>Consumption tax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Tax rate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208943" t="-322727" r="-203" b="-101136"/>
                          </a:stretch>
                        </a:blipFill>
                      </a:tcPr>
                    </a:tc>
                    <a:extLst>
                      <a:ext uri="{0D108BD9-81ED-4DB2-BD59-A6C34878D82A}">
                        <a16:rowId xmlns:a16="http://schemas.microsoft.com/office/drawing/2014/main" val="23918007"/>
                      </a:ext>
                    </a:extLst>
                  </a:tr>
                  <a:tr h="536099">
                    <a:tc>
                      <a:txBody>
                        <a:bodyPr/>
                        <a:lstStyle/>
                        <a:p>
                          <a:pPr algn="ctr"/>
                          <a:r>
                            <a:rPr lang="en-AU" dirty="0"/>
                            <a:t>3</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dirty="0"/>
                            <a:t>Company income tax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AU" dirty="0"/>
                            <a:t>Tax rate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208943" t="-422727" r="-203" b="-1136"/>
                          </a:stretch>
                        </a:blipFill>
                      </a:tcPr>
                    </a:tc>
                    <a:extLst>
                      <a:ext uri="{0D108BD9-81ED-4DB2-BD59-A6C34878D82A}">
                        <a16:rowId xmlns:a16="http://schemas.microsoft.com/office/drawing/2014/main" val="3493209714"/>
                      </a:ext>
                    </a:extLst>
                  </a:tr>
                </a:tbl>
              </a:graphicData>
            </a:graphic>
          </p:graphicFrame>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6D50B39-6B2A-427F-84AB-21BD13D4C5FD}"/>
                  </a:ext>
                </a:extLst>
              </p:cNvPr>
              <p:cNvSpPr txBox="1"/>
              <p:nvPr/>
            </p:nvSpPr>
            <p:spPr>
              <a:xfrm>
                <a:off x="1212206" y="3970062"/>
                <a:ext cx="8681864" cy="2538580"/>
              </a:xfrm>
              <a:prstGeom prst="rect">
                <a:avLst/>
              </a:prstGeom>
              <a:noFill/>
            </p:spPr>
            <p:txBody>
              <a:bodyPr wrap="none" rtlCol="0">
                <a:spAutoFit/>
              </a:bodyPr>
              <a:lstStyle/>
              <a:p>
                <a:pPr>
                  <a:lnSpc>
                    <a:spcPct val="150000"/>
                  </a:lnSpc>
                </a:pPr>
                <a:r>
                  <a:rPr lang="en-AU" dirty="0"/>
                  <a:t>Scenarios: (*</a:t>
                </a:r>
                <a:r>
                  <a:rPr lang="en-AU" b="1" dirty="0"/>
                  <a:t>main focus today</a:t>
                </a:r>
                <a:r>
                  <a:rPr lang="en-AU" dirty="0"/>
                  <a:t>)</a:t>
                </a:r>
              </a:p>
              <a:p>
                <a:pPr marL="285750" indent="-285750">
                  <a:lnSpc>
                    <a:spcPct val="150000"/>
                  </a:lnSpc>
                  <a:buFontTx/>
                  <a:buChar char="-"/>
                </a:pPr>
                <a:r>
                  <a:rPr lang="en-AU" b="1" dirty="0"/>
                  <a:t>Open economy </a:t>
                </a:r>
                <a:r>
                  <a:rPr lang="en-AU" dirty="0"/>
                  <a:t>(foreign capital flows)* vs Closed economy (no foreign capital)</a:t>
                </a:r>
              </a:p>
              <a:p>
                <a:pPr marL="285750" indent="-285750">
                  <a:lnSpc>
                    <a:spcPct val="150000"/>
                  </a:lnSpc>
                  <a:buFontTx/>
                  <a:buChar char="-"/>
                </a:pPr>
                <a:r>
                  <a:rPr lang="en-AU" dirty="0"/>
                  <a:t>Budget balancing: (how additional revenue is used)</a:t>
                </a:r>
              </a:p>
              <a:p>
                <a:pPr marL="742950" lvl="1" indent="-285750">
                  <a:lnSpc>
                    <a:spcPct val="150000"/>
                  </a:lnSpc>
                  <a:buFontTx/>
                  <a:buChar char="-"/>
                </a:pPr>
                <a:r>
                  <a:rPr lang="en-AU" b="1" dirty="0"/>
                  <a:t>General government expenditure</a:t>
                </a:r>
                <a:r>
                  <a:rPr lang="en-AU" dirty="0"/>
                  <a:t>* </a:t>
                </a:r>
                <a14:m>
                  <m:oMath xmlns:m="http://schemas.openxmlformats.org/officeDocument/2006/math">
                    <m:r>
                      <a:rPr lang="en-AU" b="0" i="1" smtClean="0">
                        <a:latin typeface="Cambria Math" panose="02040503050406030204" pitchFamily="18" charset="0"/>
                      </a:rPr>
                      <m:t>𝐺</m:t>
                    </m:r>
                    <m:r>
                      <a:rPr lang="en-AU" b="0" i="1" smtClean="0">
                        <a:latin typeface="Cambria Math" panose="02040503050406030204" pitchFamily="18" charset="0"/>
                      </a:rPr>
                      <m:t>−</m:t>
                    </m:r>
                    <m:r>
                      <a:rPr lang="en-AU" b="0" i="1" smtClean="0">
                        <a:latin typeface="Cambria Math" panose="02040503050406030204" pitchFamily="18" charset="0"/>
                      </a:rPr>
                      <m:t>𝐿𝑎𝑓𝑓𝑒𝑟</m:t>
                    </m:r>
                    <m:r>
                      <a:rPr lang="en-AU" b="0" i="1" smtClean="0">
                        <a:latin typeface="Cambria Math" panose="02040503050406030204" pitchFamily="18" charset="0"/>
                      </a:rPr>
                      <m:t> </m:t>
                    </m:r>
                    <m:r>
                      <a:rPr lang="en-AU" b="0" i="1" smtClean="0">
                        <a:latin typeface="Cambria Math" panose="02040503050406030204" pitchFamily="18" charset="0"/>
                      </a:rPr>
                      <m:t>𝑐𝑢𝑟𝑣𝑒𝑠</m:t>
                    </m:r>
                  </m:oMath>
                </a14:m>
                <a:endParaRPr lang="en-AU" dirty="0"/>
              </a:p>
              <a:p>
                <a:pPr marL="742950" lvl="1" indent="-285750">
                  <a:lnSpc>
                    <a:spcPct val="150000"/>
                  </a:lnSpc>
                  <a:buFontTx/>
                  <a:buChar char="-"/>
                </a:pPr>
                <a:r>
                  <a:rPr lang="en-AU" dirty="0"/>
                  <a:t>Debt servicing </a:t>
                </a:r>
                <a14:m>
                  <m:oMath xmlns:m="http://schemas.openxmlformats.org/officeDocument/2006/math">
                    <m:r>
                      <a:rPr lang="en-AU" b="0" i="1" smtClean="0">
                        <a:latin typeface="Cambria Math" panose="02040503050406030204" pitchFamily="18" charset="0"/>
                      </a:rPr>
                      <m:t>𝐷</m:t>
                    </m:r>
                    <m:r>
                      <a:rPr lang="en-AU" b="0" i="1" smtClean="0">
                        <a:latin typeface="Cambria Math" panose="02040503050406030204" pitchFamily="18" charset="0"/>
                      </a:rPr>
                      <m:t>−</m:t>
                    </m:r>
                    <m:r>
                      <a:rPr lang="en-AU" b="0" i="1" smtClean="0">
                        <a:latin typeface="Cambria Math" panose="02040503050406030204" pitchFamily="18" charset="0"/>
                      </a:rPr>
                      <m:t>𝐿𝑎𝑓𝑓𝑒𝑟</m:t>
                    </m:r>
                    <m:r>
                      <a:rPr lang="en-AU" b="0" i="1" smtClean="0">
                        <a:latin typeface="Cambria Math" panose="02040503050406030204" pitchFamily="18" charset="0"/>
                      </a:rPr>
                      <m:t> </m:t>
                    </m:r>
                    <m:r>
                      <a:rPr lang="en-AU" b="0" i="1" smtClean="0">
                        <a:latin typeface="Cambria Math" panose="02040503050406030204" pitchFamily="18" charset="0"/>
                      </a:rPr>
                      <m:t>𝑐𝑢𝑟𝑣𝑒𝑠</m:t>
                    </m:r>
                  </m:oMath>
                </a14:m>
                <a:endParaRPr lang="en-AU" dirty="0"/>
              </a:p>
              <a:p>
                <a:pPr marL="742950" lvl="1" indent="-285750">
                  <a:lnSpc>
                    <a:spcPct val="150000"/>
                  </a:lnSpc>
                  <a:buFontTx/>
                  <a:buChar char="-"/>
                </a:pPr>
                <a:r>
                  <a:rPr lang="en-AU" dirty="0"/>
                  <a:t>Public transfer </a:t>
                </a:r>
                <a14:m>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m:t>
                    </m:r>
                    <m:r>
                      <a:rPr lang="en-AU" b="0" i="1" smtClean="0">
                        <a:latin typeface="Cambria Math" panose="02040503050406030204" pitchFamily="18" charset="0"/>
                      </a:rPr>
                      <m:t>𝐿𝑎𝑓𝑓𝑒𝑟</m:t>
                    </m:r>
                    <m:r>
                      <a:rPr lang="en-AU" b="0" i="1" smtClean="0">
                        <a:latin typeface="Cambria Math" panose="02040503050406030204" pitchFamily="18" charset="0"/>
                      </a:rPr>
                      <m:t> </m:t>
                    </m:r>
                    <m:r>
                      <a:rPr lang="en-AU" b="0" i="1" smtClean="0">
                        <a:latin typeface="Cambria Math" panose="02040503050406030204" pitchFamily="18" charset="0"/>
                      </a:rPr>
                      <m:t>𝑐𝑢𝑟𝑣𝑒𝑠</m:t>
                    </m:r>
                  </m:oMath>
                </a14:m>
                <a:endParaRPr lang="en-AU" dirty="0"/>
              </a:p>
            </p:txBody>
          </p:sp>
        </mc:Choice>
        <mc:Fallback xmlns="">
          <p:sp>
            <p:nvSpPr>
              <p:cNvPr id="4" name="TextBox 3">
                <a:extLst>
                  <a:ext uri="{FF2B5EF4-FFF2-40B4-BE49-F238E27FC236}">
                    <a16:creationId xmlns:a16="http://schemas.microsoft.com/office/drawing/2014/main" id="{26D50B39-6B2A-427F-84AB-21BD13D4C5FD}"/>
                  </a:ext>
                </a:extLst>
              </p:cNvPr>
              <p:cNvSpPr txBox="1">
                <a:spLocks noRot="1" noChangeAspect="1" noMove="1" noResize="1" noEditPoints="1" noAdjustHandles="1" noChangeArrowheads="1" noChangeShapeType="1" noTextEdit="1"/>
              </p:cNvSpPr>
              <p:nvPr/>
            </p:nvSpPr>
            <p:spPr>
              <a:xfrm>
                <a:off x="1212206" y="3970062"/>
                <a:ext cx="8681864" cy="2538580"/>
              </a:xfrm>
              <a:prstGeom prst="rect">
                <a:avLst/>
              </a:prstGeom>
              <a:blipFill>
                <a:blip r:embed="rId3"/>
                <a:stretch>
                  <a:fillRect l="-632" r="-562" b="-3118"/>
                </a:stretch>
              </a:blipFill>
            </p:spPr>
            <p:txBody>
              <a:bodyPr/>
              <a:lstStyle/>
              <a:p>
                <a:r>
                  <a:rPr lang="en-AU">
                    <a:noFill/>
                  </a:rPr>
                  <a:t> </a:t>
                </a:r>
              </a:p>
            </p:txBody>
          </p:sp>
        </mc:Fallback>
      </mc:AlternateContent>
    </p:spTree>
    <p:extLst>
      <p:ext uri="{BB962C8B-B14F-4D97-AF65-F5344CB8AC3E}">
        <p14:creationId xmlns:p14="http://schemas.microsoft.com/office/powerpoint/2010/main" val="2493133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Laffer curves</a:t>
            </a:r>
            <a:endParaRPr lang="en-AU" sz="2000" dirty="0">
              <a:solidFill>
                <a:srgbClr val="CC3300"/>
              </a:solidFill>
              <a:latin typeface="+mn-lt"/>
            </a:endParaRPr>
          </a:p>
        </p:txBody>
      </p:sp>
      <p:pic>
        <p:nvPicPr>
          <p:cNvPr id="8" name="Picture 7" descr="Chart, scatter chart&#10;&#10;Description automatically generated">
            <a:extLst>
              <a:ext uri="{FF2B5EF4-FFF2-40B4-BE49-F238E27FC236}">
                <a16:creationId xmlns:a16="http://schemas.microsoft.com/office/drawing/2014/main" id="{CB06B989-95E8-4BFB-89D0-B3E63B3C5B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46780" y="755038"/>
            <a:ext cx="8332184" cy="5951560"/>
          </a:xfrm>
          <a:prstGeom prst="rect">
            <a:avLst/>
          </a:prstGeom>
        </p:spPr>
      </p:pic>
    </p:spTree>
    <p:extLst>
      <p:ext uri="{BB962C8B-B14F-4D97-AF65-F5344CB8AC3E}">
        <p14:creationId xmlns:p14="http://schemas.microsoft.com/office/powerpoint/2010/main" val="2478135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0" y="0"/>
            <a:ext cx="5556738" cy="624254"/>
          </a:xfrm>
        </p:spPr>
        <p:txBody>
          <a:bodyPr>
            <a:noAutofit/>
          </a:bodyPr>
          <a:lstStyle/>
          <a:p>
            <a:r>
              <a:rPr lang="en-AU" dirty="0">
                <a:solidFill>
                  <a:srgbClr val="CC3300"/>
                </a:solidFill>
                <a:latin typeface="+mn-lt"/>
              </a:rPr>
              <a:t>Results</a:t>
            </a:r>
            <a:endParaRPr lang="en-AU" sz="1600" dirty="0">
              <a:solidFill>
                <a:srgbClr val="CC3300"/>
              </a:solidFill>
              <a:latin typeface="+mn-lt"/>
            </a:endParaRPr>
          </a:p>
        </p:txBody>
      </p:sp>
      <p:pic>
        <p:nvPicPr>
          <p:cNvPr id="4" name="Picture 3">
            <a:extLst>
              <a:ext uri="{FF2B5EF4-FFF2-40B4-BE49-F238E27FC236}">
                <a16:creationId xmlns:a16="http://schemas.microsoft.com/office/drawing/2014/main" id="{47AF4C83-4AD6-452E-925A-B38126AA5A12}"/>
              </a:ext>
            </a:extLst>
          </p:cNvPr>
          <p:cNvPicPr>
            <a:picLocks noChangeAspect="1"/>
          </p:cNvPicPr>
          <p:nvPr/>
        </p:nvPicPr>
        <p:blipFill>
          <a:blip r:embed="rId3"/>
          <a:stretch>
            <a:fillRect/>
          </a:stretch>
        </p:blipFill>
        <p:spPr>
          <a:xfrm>
            <a:off x="3336047" y="9180"/>
            <a:ext cx="8832497" cy="6846330"/>
          </a:xfrm>
          <a:prstGeom prst="rect">
            <a:avLst/>
          </a:prstGeom>
        </p:spPr>
      </p:pic>
      <p:grpSp>
        <p:nvGrpSpPr>
          <p:cNvPr id="11" name="Group 10">
            <a:extLst>
              <a:ext uri="{FF2B5EF4-FFF2-40B4-BE49-F238E27FC236}">
                <a16:creationId xmlns:a16="http://schemas.microsoft.com/office/drawing/2014/main" id="{03AE6C87-58E7-4BBF-AB62-B263309BAB81}"/>
              </a:ext>
            </a:extLst>
          </p:cNvPr>
          <p:cNvGrpSpPr/>
          <p:nvPr/>
        </p:nvGrpSpPr>
        <p:grpSpPr>
          <a:xfrm>
            <a:off x="533410" y="1600200"/>
            <a:ext cx="6869712" cy="646331"/>
            <a:chOff x="533410" y="1608992"/>
            <a:chExt cx="6869712" cy="646331"/>
          </a:xfrm>
        </p:grpSpPr>
        <p:sp>
          <p:nvSpPr>
            <p:cNvPr id="5" name="TextBox 4">
              <a:extLst>
                <a:ext uri="{FF2B5EF4-FFF2-40B4-BE49-F238E27FC236}">
                  <a16:creationId xmlns:a16="http://schemas.microsoft.com/office/drawing/2014/main" id="{1492095A-5514-4768-A6C4-708AE6699A45}"/>
                </a:ext>
              </a:extLst>
            </p:cNvPr>
            <p:cNvSpPr txBox="1"/>
            <p:nvPr/>
          </p:nvSpPr>
          <p:spPr>
            <a:xfrm>
              <a:off x="533410" y="1608992"/>
              <a:ext cx="2168863" cy="646331"/>
            </a:xfrm>
            <a:prstGeom prst="rect">
              <a:avLst/>
            </a:prstGeom>
            <a:noFill/>
          </p:spPr>
          <p:txBody>
            <a:bodyPr wrap="none" rtlCol="0">
              <a:spAutoFit/>
            </a:bodyPr>
            <a:lstStyle/>
            <a:p>
              <a:r>
                <a:rPr lang="en-AU" dirty="0">
                  <a:solidFill>
                    <a:srgbClr val="FF0000"/>
                  </a:solidFill>
                </a:rPr>
                <a:t>Gains from</a:t>
              </a:r>
            </a:p>
            <a:p>
              <a:r>
                <a:rPr lang="en-AU" dirty="0">
                  <a:solidFill>
                    <a:srgbClr val="FF0000"/>
                  </a:solidFill>
                </a:rPr>
                <a:t>lower progressivity</a:t>
              </a:r>
            </a:p>
          </p:txBody>
        </p:sp>
        <p:cxnSp>
          <p:nvCxnSpPr>
            <p:cNvPr id="7" name="Straight Arrow Connector 6">
              <a:extLst>
                <a:ext uri="{FF2B5EF4-FFF2-40B4-BE49-F238E27FC236}">
                  <a16:creationId xmlns:a16="http://schemas.microsoft.com/office/drawing/2014/main" id="{61013AE6-5A28-4BCC-B86D-3D217EE6394D}"/>
                </a:ext>
              </a:extLst>
            </p:cNvPr>
            <p:cNvCxnSpPr>
              <a:cxnSpLocks/>
              <a:stCxn id="5" idx="3"/>
            </p:cNvCxnSpPr>
            <p:nvPr/>
          </p:nvCxnSpPr>
          <p:spPr>
            <a:xfrm>
              <a:off x="2702273" y="1932158"/>
              <a:ext cx="3883165" cy="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0" name="Oval 9">
              <a:extLst>
                <a:ext uri="{FF2B5EF4-FFF2-40B4-BE49-F238E27FC236}">
                  <a16:creationId xmlns:a16="http://schemas.microsoft.com/office/drawing/2014/main" id="{F024312B-1624-4C49-A1CB-350884D2B3FC}"/>
                </a:ext>
              </a:extLst>
            </p:cNvPr>
            <p:cNvSpPr/>
            <p:nvPr/>
          </p:nvSpPr>
          <p:spPr>
            <a:xfrm>
              <a:off x="6585437" y="1776046"/>
              <a:ext cx="817685" cy="3604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6" name="Rectangle 15">
            <a:extLst>
              <a:ext uri="{FF2B5EF4-FFF2-40B4-BE49-F238E27FC236}">
                <a16:creationId xmlns:a16="http://schemas.microsoft.com/office/drawing/2014/main" id="{8BAECB15-A42C-4BB1-AD49-851B108DE5BC}"/>
              </a:ext>
            </a:extLst>
          </p:cNvPr>
          <p:cNvSpPr/>
          <p:nvPr/>
        </p:nvSpPr>
        <p:spPr>
          <a:xfrm>
            <a:off x="3894992" y="2233343"/>
            <a:ext cx="7297616" cy="4351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3" name="Group 2">
            <a:extLst>
              <a:ext uri="{FF2B5EF4-FFF2-40B4-BE49-F238E27FC236}">
                <a16:creationId xmlns:a16="http://schemas.microsoft.com/office/drawing/2014/main" id="{86880783-104A-4112-8956-15C5FE6145FE}"/>
              </a:ext>
            </a:extLst>
          </p:cNvPr>
          <p:cNvGrpSpPr/>
          <p:nvPr/>
        </p:nvGrpSpPr>
        <p:grpSpPr>
          <a:xfrm>
            <a:off x="533410" y="2980592"/>
            <a:ext cx="10659198" cy="940391"/>
            <a:chOff x="533410" y="2980592"/>
            <a:chExt cx="10659198" cy="940391"/>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AAE3206-7767-4158-9E02-41AF1CB801D6}"/>
                    </a:ext>
                  </a:extLst>
                </p:cNvPr>
                <p:cNvSpPr txBox="1"/>
                <p:nvPr/>
              </p:nvSpPr>
              <p:spPr>
                <a:xfrm>
                  <a:off x="533410" y="3024554"/>
                  <a:ext cx="2762551" cy="646331"/>
                </a:xfrm>
                <a:prstGeom prst="rect">
                  <a:avLst/>
                </a:prstGeom>
                <a:noFill/>
              </p:spPr>
              <p:txBody>
                <a:bodyPr wrap="none" rtlCol="0">
                  <a:spAutoFit/>
                </a:bodyPr>
                <a:lstStyle/>
                <a:p>
                  <a:r>
                    <a:rPr lang="en-AU" dirty="0">
                      <a:solidFill>
                        <a:srgbClr val="FF0000"/>
                      </a:solidFill>
                    </a:rPr>
                    <a:t>GE effects:</a:t>
                  </a:r>
                </a:p>
                <a:p>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one tax </a:t>
                  </a:r>
                  <a14:m>
                    <m:oMath xmlns:m="http://schemas.openxmlformats.org/officeDocument/2006/math">
                      <m:r>
                        <a:rPr lang="en-AU" b="0" i="1" smtClean="0">
                          <a:solidFill>
                            <a:srgbClr val="FF0000"/>
                          </a:solidFill>
                          <a:latin typeface="Cambria Math" panose="02040503050406030204" pitchFamily="18" charset="0"/>
                        </a:rPr>
                        <m:t>→</m:t>
                      </m:r>
                    </m:oMath>
                  </a14:m>
                  <a:r>
                    <a:rPr lang="en-AU" dirty="0">
                      <a:solidFill>
                        <a:srgbClr val="FF0000"/>
                      </a:solidFill>
                    </a:rPr>
                    <a:t> </a:t>
                  </a:r>
                  <a14:m>
                    <m:oMath xmlns:m="http://schemas.openxmlformats.org/officeDocument/2006/math">
                      <m:r>
                        <a:rPr lang="en-AU" b="0" i="1" dirty="0" smtClean="0">
                          <a:solidFill>
                            <a:srgbClr val="FF0000"/>
                          </a:solidFill>
                          <a:latin typeface="Cambria Math" panose="02040503050406030204" pitchFamily="18" charset="0"/>
                        </a:rPr>
                        <m:t>↓</m:t>
                      </m:r>
                    </m:oMath>
                  </a14:m>
                  <a:r>
                    <a:rPr lang="en-AU" dirty="0">
                      <a:solidFill>
                        <a:srgbClr val="FF0000"/>
                      </a:solidFill>
                    </a:rPr>
                    <a:t> other taxes</a:t>
                  </a:r>
                </a:p>
              </p:txBody>
            </p:sp>
          </mc:Choice>
          <mc:Fallback xmlns="">
            <p:sp>
              <p:nvSpPr>
                <p:cNvPr id="17" name="TextBox 16">
                  <a:extLst>
                    <a:ext uri="{FF2B5EF4-FFF2-40B4-BE49-F238E27FC236}">
                      <a16:creationId xmlns:a16="http://schemas.microsoft.com/office/drawing/2014/main" id="{2AAE3206-7767-4158-9E02-41AF1CB801D6}"/>
                    </a:ext>
                  </a:extLst>
                </p:cNvPr>
                <p:cNvSpPr txBox="1">
                  <a:spLocks noRot="1" noChangeAspect="1" noMove="1" noResize="1" noEditPoints="1" noAdjustHandles="1" noChangeArrowheads="1" noChangeShapeType="1" noTextEdit="1"/>
                </p:cNvSpPr>
                <p:nvPr/>
              </p:nvSpPr>
              <p:spPr>
                <a:xfrm>
                  <a:off x="533410" y="3024554"/>
                  <a:ext cx="2762551" cy="646331"/>
                </a:xfrm>
                <a:prstGeom prst="rect">
                  <a:avLst/>
                </a:prstGeom>
                <a:blipFill>
                  <a:blip r:embed="rId4"/>
                  <a:stretch>
                    <a:fillRect l="-1987" t="-3774" r="-883" b="-15094"/>
                  </a:stretch>
                </a:blipFill>
              </p:spPr>
              <p:txBody>
                <a:bodyPr/>
                <a:lstStyle/>
                <a:p>
                  <a:r>
                    <a:rPr lang="en-AU">
                      <a:noFill/>
                    </a:rPr>
                    <a:t> </a:t>
                  </a:r>
                </a:p>
              </p:txBody>
            </p:sp>
          </mc:Fallback>
        </mc:AlternateContent>
        <p:sp>
          <p:nvSpPr>
            <p:cNvPr id="18" name="Rectangle 17">
              <a:extLst>
                <a:ext uri="{FF2B5EF4-FFF2-40B4-BE49-F238E27FC236}">
                  <a16:creationId xmlns:a16="http://schemas.microsoft.com/office/drawing/2014/main" id="{2AC71D2C-DA8B-4FC2-8E15-25C98BE43B94}"/>
                </a:ext>
              </a:extLst>
            </p:cNvPr>
            <p:cNvSpPr/>
            <p:nvPr/>
          </p:nvSpPr>
          <p:spPr>
            <a:xfrm>
              <a:off x="6994279" y="2980592"/>
              <a:ext cx="672613" cy="9052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a:extLst>
                <a:ext uri="{FF2B5EF4-FFF2-40B4-BE49-F238E27FC236}">
                  <a16:creationId xmlns:a16="http://schemas.microsoft.com/office/drawing/2014/main" id="{4CE77B1F-8B95-44CD-A25F-A0936164B157}"/>
                </a:ext>
              </a:extLst>
            </p:cNvPr>
            <p:cNvSpPr/>
            <p:nvPr/>
          </p:nvSpPr>
          <p:spPr>
            <a:xfrm>
              <a:off x="10519995" y="3015762"/>
              <a:ext cx="672613" cy="9052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0" name="Rectangle 19">
            <a:extLst>
              <a:ext uri="{FF2B5EF4-FFF2-40B4-BE49-F238E27FC236}">
                <a16:creationId xmlns:a16="http://schemas.microsoft.com/office/drawing/2014/main" id="{F8007E6E-AA76-443C-854F-A0A7DE285633}"/>
              </a:ext>
            </a:extLst>
          </p:cNvPr>
          <p:cNvSpPr/>
          <p:nvPr/>
        </p:nvSpPr>
        <p:spPr>
          <a:xfrm>
            <a:off x="3894992" y="4812420"/>
            <a:ext cx="7297616" cy="7531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a:extLst>
              <a:ext uri="{FF2B5EF4-FFF2-40B4-BE49-F238E27FC236}">
                <a16:creationId xmlns:a16="http://schemas.microsoft.com/office/drawing/2014/main" id="{B1681D75-61A5-46E7-83F6-8EE51538869D}"/>
              </a:ext>
            </a:extLst>
          </p:cNvPr>
          <p:cNvSpPr txBox="1"/>
          <p:nvPr/>
        </p:nvSpPr>
        <p:spPr>
          <a:xfrm>
            <a:off x="527644" y="4792876"/>
            <a:ext cx="2491516" cy="646331"/>
          </a:xfrm>
          <a:prstGeom prst="rect">
            <a:avLst/>
          </a:prstGeom>
          <a:noFill/>
        </p:spPr>
        <p:txBody>
          <a:bodyPr wrap="none" rtlCol="0">
            <a:spAutoFit/>
          </a:bodyPr>
          <a:lstStyle/>
          <a:p>
            <a:r>
              <a:rPr lang="en-AU" dirty="0">
                <a:solidFill>
                  <a:srgbClr val="FF0000"/>
                </a:solidFill>
              </a:rPr>
              <a:t>Role of foreign capital</a:t>
            </a:r>
          </a:p>
          <a:p>
            <a:r>
              <a:rPr lang="en-AU" dirty="0">
                <a:solidFill>
                  <a:srgbClr val="FF0000"/>
                </a:solidFill>
              </a:rPr>
              <a:t>Inflows…</a:t>
            </a:r>
          </a:p>
        </p:txBody>
      </p:sp>
    </p:spTree>
    <p:extLst>
      <p:ext uri="{BB962C8B-B14F-4D97-AF65-F5344CB8AC3E}">
        <p14:creationId xmlns:p14="http://schemas.microsoft.com/office/powerpoint/2010/main" val="204953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0" grpId="0" animBg="1"/>
      <p:bldP spid="20" grpId="1" animBg="1"/>
      <p:bldP spid="21" grpId="0"/>
      <p:bldP spid="21"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151007" y="2655277"/>
            <a:ext cx="5889985" cy="791308"/>
          </a:xfrm>
        </p:spPr>
        <p:txBody>
          <a:bodyPr>
            <a:noAutofit/>
          </a:bodyPr>
          <a:lstStyle/>
          <a:p>
            <a:pPr algn="ctr"/>
            <a:r>
              <a:rPr lang="en-AU" sz="4000" dirty="0">
                <a:solidFill>
                  <a:srgbClr val="CC3300"/>
                </a:solidFill>
                <a:latin typeface="+mn-lt"/>
              </a:rPr>
              <a:t>Focus on income tax</a:t>
            </a:r>
            <a:endParaRPr lang="en-AU" sz="2000" dirty="0">
              <a:solidFill>
                <a:srgbClr val="CC3300"/>
              </a:solidFill>
              <a:latin typeface="+mn-lt"/>
            </a:endParaRPr>
          </a:p>
        </p:txBody>
      </p:sp>
    </p:spTree>
    <p:extLst>
      <p:ext uri="{BB962C8B-B14F-4D97-AF65-F5344CB8AC3E}">
        <p14:creationId xmlns:p14="http://schemas.microsoft.com/office/powerpoint/2010/main" val="3261666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General equilibrium effects from income tax </a:t>
                </a:r>
                <a14:m>
                  <m:oMath xmlns:m="http://schemas.openxmlformats.org/officeDocument/2006/math">
                    <m:r>
                      <a:rPr lang="en-AU" sz="4800" b="0" i="1" smtClean="0">
                        <a:solidFill>
                          <a:srgbClr val="CC3300"/>
                        </a:solidFill>
                        <a:latin typeface="Cambria Math" panose="02040503050406030204" pitchFamily="18" charset="0"/>
                      </a:rPr>
                      <m:t>↑</m:t>
                    </m:r>
                  </m:oMath>
                </a14:m>
                <a:endParaRPr lang="en-AU" sz="2000" dirty="0">
                  <a:solidFill>
                    <a:srgbClr val="CC3300"/>
                  </a:solidFill>
                  <a:latin typeface="+mn-lt"/>
                </a:endParaRPr>
              </a:p>
            </p:txBody>
          </p:sp>
        </mc:Choice>
        <mc:Fallback xmlns="">
          <p:sp>
            <p:nvSpPr>
              <p:cNvPr id="2" name="Title 1">
                <a:extLst>
                  <a:ext uri="{FF2B5EF4-FFF2-40B4-BE49-F238E27FC236}">
                    <a16:creationId xmlns:a16="http://schemas.microsoft.com/office/drawing/2014/main" id="{F172DED4-6B48-4583-A087-6F0F1F68A3E5}"/>
                  </a:ext>
                </a:extLst>
              </p:cNvPr>
              <p:cNvSpPr>
                <a:spLocks noGrp="1" noRot="1" noChangeAspect="1" noMove="1" noResize="1" noEditPoints="1" noAdjustHandles="1" noChangeArrowheads="1" noChangeShapeType="1" noTextEdit="1"/>
              </p:cNvSpPr>
              <p:nvPr>
                <p:ph type="title"/>
              </p:nvPr>
            </p:nvSpPr>
            <p:spPr>
              <a:xfrm>
                <a:off x="254976" y="0"/>
                <a:ext cx="10972801" cy="791308"/>
              </a:xfrm>
              <a:blipFill>
                <a:blip r:embed="rId2"/>
                <a:stretch>
                  <a:fillRect l="-2000" t="-5385" b="-30000"/>
                </a:stretch>
              </a:blipFill>
            </p:spPr>
            <p:txBody>
              <a:bodyPr/>
              <a:lstStyle/>
              <a:p>
                <a:r>
                  <a:rPr lang="en-AU">
                    <a:noFill/>
                  </a:rPr>
                  <a:t> </a:t>
                </a:r>
              </a:p>
            </p:txBody>
          </p:sp>
        </mc:Fallback>
      </mc:AlternateContent>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87762" y="791308"/>
            <a:ext cx="8332184" cy="5951560"/>
          </a:xfrm>
          <a:prstGeom prst="rect">
            <a:avLst/>
          </a:prstGeom>
        </p:spPr>
      </p:pic>
    </p:spTree>
    <p:extLst>
      <p:ext uri="{BB962C8B-B14F-4D97-AF65-F5344CB8AC3E}">
        <p14:creationId xmlns:p14="http://schemas.microsoft.com/office/powerpoint/2010/main" val="1689270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Gains from lower progressivity</a:t>
            </a:r>
            <a:endParaRPr lang="en-AU" sz="2000" dirty="0">
              <a:solidFill>
                <a:srgbClr val="CC3300"/>
              </a:solidFill>
              <a:latin typeface="+mn-lt"/>
            </a:endParaRPr>
          </a:p>
        </p:txBody>
      </p:sp>
      <p:pic>
        <p:nvPicPr>
          <p:cNvPr id="4" name="Picture 3" descr="Chart, scatter chart&#10;&#10;Description automatically generated">
            <a:extLst>
              <a:ext uri="{FF2B5EF4-FFF2-40B4-BE49-F238E27FC236}">
                <a16:creationId xmlns:a16="http://schemas.microsoft.com/office/drawing/2014/main" id="{E3651710-85C9-4F11-8736-E60159B31BD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39359" y="791308"/>
            <a:ext cx="8301455" cy="5929611"/>
          </a:xfrm>
          <a:prstGeom prst="rect">
            <a:avLst/>
          </a:prstGeom>
        </p:spPr>
      </p:pic>
    </p:spTree>
    <p:extLst>
      <p:ext uri="{BB962C8B-B14F-4D97-AF65-F5344CB8AC3E}">
        <p14:creationId xmlns:p14="http://schemas.microsoft.com/office/powerpoint/2010/main" val="3501274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Labour supply response</a:t>
            </a:r>
            <a:endParaRPr lang="en-AU" sz="2000" dirty="0">
              <a:solidFill>
                <a:srgbClr val="CC3300"/>
              </a:solidFill>
              <a:latin typeface="+mn-lt"/>
            </a:endParaRPr>
          </a:p>
        </p:txBody>
      </p:sp>
      <p:pic>
        <p:nvPicPr>
          <p:cNvPr id="5" name="Picture 4" descr="Chart, scatter chart&#10;&#10;Description automatically generated">
            <a:extLst>
              <a:ext uri="{FF2B5EF4-FFF2-40B4-BE49-F238E27FC236}">
                <a16:creationId xmlns:a16="http://schemas.microsoft.com/office/drawing/2014/main" id="{FA428A3F-1E91-46D3-953A-2FA259331CF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95593" y="1142995"/>
            <a:ext cx="6400813" cy="4572009"/>
          </a:xfrm>
          <a:prstGeom prst="rect">
            <a:avLst/>
          </a:prstGeom>
        </p:spPr>
      </p:pic>
    </p:spTree>
    <p:extLst>
      <p:ext uri="{BB962C8B-B14F-4D97-AF65-F5344CB8AC3E}">
        <p14:creationId xmlns:p14="http://schemas.microsoft.com/office/powerpoint/2010/main" val="3105769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Domestic capital</a:t>
            </a:r>
            <a:endParaRPr lang="en-AU" sz="2000" dirty="0">
              <a:solidFill>
                <a:srgbClr val="CC3300"/>
              </a:solidFill>
              <a:latin typeface="+mn-lt"/>
            </a:endParaRPr>
          </a:p>
        </p:txBody>
      </p:sp>
      <p:pic>
        <p:nvPicPr>
          <p:cNvPr id="4" name="Picture 3" descr="Chart, scatter chart&#10;&#10;Description automatically generated">
            <a:extLst>
              <a:ext uri="{FF2B5EF4-FFF2-40B4-BE49-F238E27FC236}">
                <a16:creationId xmlns:a16="http://schemas.microsoft.com/office/drawing/2014/main" id="{26891BA5-5672-4BA5-86DE-69AA88BCFF1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95593" y="1142995"/>
            <a:ext cx="6400813" cy="4572009"/>
          </a:xfrm>
          <a:prstGeom prst="rect">
            <a:avLst/>
          </a:prstGeom>
        </p:spPr>
      </p:pic>
    </p:spTree>
    <p:extLst>
      <p:ext uri="{BB962C8B-B14F-4D97-AF65-F5344CB8AC3E}">
        <p14:creationId xmlns:p14="http://schemas.microsoft.com/office/powerpoint/2010/main" val="2821752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Total capital stock (Firm’s capital demand)</a:t>
            </a:r>
            <a:endParaRPr lang="en-AU" sz="2000" dirty="0">
              <a:solidFill>
                <a:srgbClr val="CC3300"/>
              </a:solidFill>
              <a:latin typeface="+mn-lt"/>
            </a:endParaRPr>
          </a:p>
        </p:txBody>
      </p:sp>
      <p:pic>
        <p:nvPicPr>
          <p:cNvPr id="5" name="Picture 4" descr="Chart, scatter chart&#10;&#10;Description automatically generated">
            <a:extLst>
              <a:ext uri="{FF2B5EF4-FFF2-40B4-BE49-F238E27FC236}">
                <a16:creationId xmlns:a16="http://schemas.microsoft.com/office/drawing/2014/main" id="{E098F864-705D-4C95-B32E-CBD60D1B49D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95593" y="1142995"/>
            <a:ext cx="6400813" cy="4572009"/>
          </a:xfrm>
          <a:prstGeom prst="rect">
            <a:avLst/>
          </a:prstGeom>
        </p:spPr>
      </p:pic>
    </p:spTree>
    <p:extLst>
      <p:ext uri="{BB962C8B-B14F-4D97-AF65-F5344CB8AC3E}">
        <p14:creationId xmlns:p14="http://schemas.microsoft.com/office/powerpoint/2010/main" val="694793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a:solidFill>
                  <a:srgbClr val="CC3300"/>
                </a:solidFill>
                <a:latin typeface="+mn-lt"/>
              </a:rPr>
              <a:t>Foreign capital</a:t>
            </a:r>
            <a:endParaRPr lang="en-AU" sz="2000" dirty="0">
              <a:solidFill>
                <a:srgbClr val="CC3300"/>
              </a:solidFill>
              <a:latin typeface="+mn-lt"/>
            </a:endParaRPr>
          </a:p>
        </p:txBody>
      </p:sp>
      <p:pic>
        <p:nvPicPr>
          <p:cNvPr id="5" name="Picture 4" descr="Chart, scatter chart&#10;&#10;Description automatically generated">
            <a:extLst>
              <a:ext uri="{FF2B5EF4-FFF2-40B4-BE49-F238E27FC236}">
                <a16:creationId xmlns:a16="http://schemas.microsoft.com/office/drawing/2014/main" id="{5F04EEB4-768E-4B25-BA5D-B5AD613891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95593" y="864701"/>
            <a:ext cx="6400813" cy="4572009"/>
          </a:xfrm>
          <a:prstGeom prst="rect">
            <a:avLst/>
          </a:prstGeom>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0B5D853-B68D-4B8E-91A8-93CA089D9884}"/>
                  </a:ext>
                </a:extLst>
              </p:cNvPr>
              <p:cNvSpPr txBox="1"/>
              <p:nvPr/>
            </p:nvSpPr>
            <p:spPr>
              <a:xfrm>
                <a:off x="1862501" y="5567295"/>
                <a:ext cx="8259569" cy="115435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AU" sz="2400" b="0" i="0" smtClean="0">
                          <a:solidFill>
                            <a:schemeClr val="tx1"/>
                          </a:solidFill>
                          <a:latin typeface="Cambria Math" panose="02040503050406030204" pitchFamily="18" charset="0"/>
                        </a:rPr>
                        <m:t>Foreign</m:t>
                      </m:r>
                      <m:r>
                        <a:rPr lang="en-AU" sz="2400" b="0" i="0" smtClean="0">
                          <a:solidFill>
                            <a:schemeClr val="tx1"/>
                          </a:solidFill>
                          <a:latin typeface="Cambria Math" panose="02040503050406030204" pitchFamily="18" charset="0"/>
                        </a:rPr>
                        <m:t> </m:t>
                      </m:r>
                      <m:r>
                        <m:rPr>
                          <m:sty m:val="p"/>
                        </m:rPr>
                        <a:rPr lang="en-AU" sz="2400" b="0" i="0" smtClean="0">
                          <a:solidFill>
                            <a:schemeClr val="tx1"/>
                          </a:solidFill>
                          <a:latin typeface="Cambria Math" panose="02040503050406030204" pitchFamily="18" charset="0"/>
                        </a:rPr>
                        <m:t>capital</m:t>
                      </m:r>
                      <m:r>
                        <a:rPr lang="en-AU" sz="2400" b="0" i="0" smtClean="0">
                          <a:solidFill>
                            <a:schemeClr val="tx1"/>
                          </a:solidFill>
                          <a:latin typeface="Cambria Math" panose="02040503050406030204" pitchFamily="18" charset="0"/>
                        </a:rPr>
                        <m:t> </m:t>
                      </m:r>
                      <m:r>
                        <a:rPr lang="en-AU" sz="2400" b="0" i="1" smtClean="0">
                          <a:latin typeface="Cambria Math" panose="02040503050406030204" pitchFamily="18" charset="0"/>
                        </a:rPr>
                        <m:t>=</m:t>
                      </m:r>
                      <m:sSup>
                        <m:sSupPr>
                          <m:ctrlPr>
                            <a:rPr lang="en-AU" sz="2400" b="0" i="1" smtClean="0">
                              <a:latin typeface="Cambria Math" panose="02040503050406030204" pitchFamily="18" charset="0"/>
                            </a:rPr>
                          </m:ctrlPr>
                        </m:sSupPr>
                        <m:e>
                          <m:d>
                            <m:dPr>
                              <m:ctrlPr>
                                <a:rPr lang="en-AU" sz="2400" b="0" i="1" smtClean="0">
                                  <a:latin typeface="Cambria Math" panose="02040503050406030204" pitchFamily="18" charset="0"/>
                                </a:rPr>
                              </m:ctrlPr>
                            </m:dPr>
                            <m:e>
                              <m:f>
                                <m:fPr>
                                  <m:ctrlPr>
                                    <a:rPr lang="en-AU" sz="2400" i="1">
                                      <a:latin typeface="Cambria Math" panose="02040503050406030204" pitchFamily="18" charset="0"/>
                                    </a:rPr>
                                  </m:ctrlPr>
                                </m:fPr>
                                <m:num>
                                  <m:d>
                                    <m:dPr>
                                      <m:ctrlPr>
                                        <a:rPr lang="en-AU" sz="2400" i="1">
                                          <a:latin typeface="Cambria Math" panose="02040503050406030204" pitchFamily="18" charset="0"/>
                                        </a:rPr>
                                      </m:ctrlPr>
                                    </m:dPr>
                                    <m:e>
                                      <m:r>
                                        <a:rPr lang="en-AU" sz="2400" i="1">
                                          <a:latin typeface="Cambria Math" panose="02040503050406030204" pitchFamily="18" charset="0"/>
                                        </a:rPr>
                                        <m:t>1−</m:t>
                                      </m:r>
                                      <m:sSup>
                                        <m:sSupPr>
                                          <m:ctrlPr>
                                            <a:rPr lang="en-AU" sz="2400" i="1" smtClean="0">
                                              <a:solidFill>
                                                <a:schemeClr val="accent6">
                                                  <a:lumMod val="75000"/>
                                                </a:schemeClr>
                                              </a:solidFill>
                                              <a:latin typeface="Cambria Math" panose="02040503050406030204" pitchFamily="18" charset="0"/>
                                            </a:rPr>
                                          </m:ctrlPr>
                                        </m:sSupPr>
                                        <m:e>
                                          <m:r>
                                            <a:rPr lang="en-AU" sz="2400" i="1">
                                              <a:solidFill>
                                                <a:schemeClr val="accent6">
                                                  <a:lumMod val="75000"/>
                                                </a:schemeClr>
                                              </a:solidFill>
                                              <a:latin typeface="Cambria Math" panose="02040503050406030204" pitchFamily="18" charset="0"/>
                                            </a:rPr>
                                            <m:t>𝜏</m:t>
                                          </m:r>
                                        </m:e>
                                        <m:sup>
                                          <m:r>
                                            <a:rPr lang="en-AU" sz="2400" i="1">
                                              <a:solidFill>
                                                <a:schemeClr val="accent6">
                                                  <a:lumMod val="75000"/>
                                                </a:schemeClr>
                                              </a:solidFill>
                                              <a:latin typeface="Cambria Math" panose="02040503050406030204" pitchFamily="18" charset="0"/>
                                            </a:rPr>
                                            <m:t>𝑓</m:t>
                                          </m:r>
                                        </m:sup>
                                      </m:sSup>
                                    </m:e>
                                  </m:d>
                                  <m:r>
                                    <a:rPr lang="en-AU" sz="2400" i="1">
                                      <a:latin typeface="Cambria Math" panose="02040503050406030204" pitchFamily="18" charset="0"/>
                                    </a:rPr>
                                    <m:t>𝛼</m:t>
                                  </m:r>
                                  <m:r>
                                    <a:rPr lang="en-AU" sz="2400" i="1">
                                      <a:latin typeface="Cambria Math" panose="02040503050406030204" pitchFamily="18" charset="0"/>
                                    </a:rPr>
                                    <m:t>𝐴</m:t>
                                  </m:r>
                                  <m:sSup>
                                    <m:sSupPr>
                                      <m:ctrlPr>
                                        <a:rPr lang="en-AU" sz="2400" i="1">
                                          <a:latin typeface="Cambria Math" panose="02040503050406030204" pitchFamily="18" charset="0"/>
                                        </a:rPr>
                                      </m:ctrlPr>
                                    </m:sSupPr>
                                    <m:e>
                                      <m:r>
                                        <a:rPr lang="en-AU" sz="2400" i="1" smtClean="0">
                                          <a:solidFill>
                                            <a:srgbClr val="FF0000"/>
                                          </a:solidFill>
                                          <a:latin typeface="Cambria Math" panose="02040503050406030204" pitchFamily="18" charset="0"/>
                                        </a:rPr>
                                        <m:t>𝐻</m:t>
                                      </m:r>
                                    </m:e>
                                    <m:sup>
                                      <m:r>
                                        <a:rPr lang="en-AU" sz="2400" i="1">
                                          <a:latin typeface="Cambria Math" panose="02040503050406030204" pitchFamily="18" charset="0"/>
                                        </a:rPr>
                                        <m:t>1−</m:t>
                                      </m:r>
                                      <m:r>
                                        <a:rPr lang="en-AU" sz="2400" i="1">
                                          <a:latin typeface="Cambria Math" panose="02040503050406030204" pitchFamily="18" charset="0"/>
                                        </a:rPr>
                                        <m:t>𝛼</m:t>
                                      </m:r>
                                    </m:sup>
                                  </m:sSup>
                                </m:num>
                                <m:den>
                                  <m:r>
                                    <a:rPr lang="en-AU" sz="2400" i="1">
                                      <a:latin typeface="Cambria Math" panose="02040503050406030204" pitchFamily="18" charset="0"/>
                                    </a:rPr>
                                    <m:t>𝑞</m:t>
                                  </m:r>
                                </m:den>
                              </m:f>
                            </m:e>
                          </m:d>
                        </m:e>
                        <m:sup>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1</m:t>
                              </m:r>
                            </m:num>
                            <m:den>
                              <m:r>
                                <a:rPr lang="en-AU" sz="2400" b="0" i="1" smtClean="0">
                                  <a:latin typeface="Cambria Math" panose="02040503050406030204" pitchFamily="18" charset="0"/>
                                </a:rPr>
                                <m:t>1−</m:t>
                              </m:r>
                              <m:r>
                                <a:rPr lang="en-AU" sz="2400" b="0" i="1" smtClean="0">
                                  <a:latin typeface="Cambria Math" panose="02040503050406030204" pitchFamily="18" charset="0"/>
                                </a:rPr>
                                <m:t>𝛼</m:t>
                              </m:r>
                            </m:den>
                          </m:f>
                        </m:sup>
                      </m:sSup>
                      <m:r>
                        <a:rPr lang="en-AU" sz="2400" b="0" i="1" smtClean="0">
                          <a:latin typeface="Cambria Math" panose="02040503050406030204" pitchFamily="18" charset="0"/>
                        </a:rPr>
                        <m:t>−</m:t>
                      </m:r>
                      <m:r>
                        <m:rPr>
                          <m:sty m:val="p"/>
                        </m:rPr>
                        <a:rPr lang="en-AU" sz="2400" b="0" i="0" smtClean="0">
                          <a:solidFill>
                            <a:srgbClr val="FF0000"/>
                          </a:solidFill>
                          <a:latin typeface="Cambria Math" panose="02040503050406030204" pitchFamily="18" charset="0"/>
                        </a:rPr>
                        <m:t>Domestic</m:t>
                      </m:r>
                      <m:r>
                        <a:rPr lang="en-AU" sz="2400" b="0" i="0" smtClean="0">
                          <a:solidFill>
                            <a:srgbClr val="FF0000"/>
                          </a:solidFill>
                          <a:latin typeface="Cambria Math" panose="02040503050406030204" pitchFamily="18" charset="0"/>
                        </a:rPr>
                        <m:t> </m:t>
                      </m:r>
                      <m:r>
                        <m:rPr>
                          <m:sty m:val="p"/>
                        </m:rPr>
                        <a:rPr lang="en-AU" sz="2400" b="0" i="0" smtClean="0">
                          <a:solidFill>
                            <a:srgbClr val="FF0000"/>
                          </a:solidFill>
                          <a:latin typeface="Cambria Math" panose="02040503050406030204" pitchFamily="18" charset="0"/>
                        </a:rPr>
                        <m:t>capital</m:t>
                      </m:r>
                    </m:oMath>
                  </m:oMathPara>
                </a14:m>
                <a:endParaRPr lang="en-AU" sz="2400" dirty="0"/>
              </a:p>
            </p:txBody>
          </p:sp>
        </mc:Choice>
        <mc:Fallback xmlns="">
          <p:sp>
            <p:nvSpPr>
              <p:cNvPr id="31" name="TextBox 30">
                <a:extLst>
                  <a:ext uri="{FF2B5EF4-FFF2-40B4-BE49-F238E27FC236}">
                    <a16:creationId xmlns:a16="http://schemas.microsoft.com/office/drawing/2014/main" id="{80B5D853-B68D-4B8E-91A8-93CA089D9884}"/>
                  </a:ext>
                </a:extLst>
              </p:cNvPr>
              <p:cNvSpPr txBox="1">
                <a:spLocks noRot="1" noChangeAspect="1" noMove="1" noResize="1" noEditPoints="1" noAdjustHandles="1" noChangeArrowheads="1" noChangeShapeType="1" noTextEdit="1"/>
              </p:cNvSpPr>
              <p:nvPr/>
            </p:nvSpPr>
            <p:spPr>
              <a:xfrm>
                <a:off x="1862501" y="5567295"/>
                <a:ext cx="8259569" cy="1154355"/>
              </a:xfrm>
              <a:prstGeom prst="rect">
                <a:avLst/>
              </a:prstGeom>
              <a:blipFill>
                <a:blip r:embed="rId3"/>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657147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8ECE857-980B-4603-B96C-59C3EF717BF4}"/>
              </a:ext>
            </a:extLst>
          </p:cNvPr>
          <p:cNvPicPr>
            <a:picLocks noChangeAspect="1"/>
          </p:cNvPicPr>
          <p:nvPr/>
        </p:nvPicPr>
        <p:blipFill>
          <a:blip r:embed="rId2"/>
          <a:stretch>
            <a:fillRect/>
          </a:stretch>
        </p:blipFill>
        <p:spPr>
          <a:xfrm>
            <a:off x="2774158" y="963"/>
            <a:ext cx="9104249" cy="6857037"/>
          </a:xfrm>
          <a:prstGeom prst="rect">
            <a:avLst/>
          </a:prstGeom>
        </p:spPr>
      </p:pic>
      <p:sp>
        <p:nvSpPr>
          <p:cNvPr id="21" name="Title 1">
            <a:extLst>
              <a:ext uri="{FF2B5EF4-FFF2-40B4-BE49-F238E27FC236}">
                <a16:creationId xmlns:a16="http://schemas.microsoft.com/office/drawing/2014/main" id="{E547D122-BE0F-41C9-ADB0-76A4A366F73C}"/>
              </a:ext>
            </a:extLst>
          </p:cNvPr>
          <p:cNvSpPr>
            <a:spLocks noGrp="1"/>
          </p:cNvSpPr>
          <p:nvPr>
            <p:ph type="title"/>
          </p:nvPr>
        </p:nvSpPr>
        <p:spPr>
          <a:xfrm>
            <a:off x="123092" y="175845"/>
            <a:ext cx="2149905" cy="1594267"/>
          </a:xfrm>
        </p:spPr>
        <p:txBody>
          <a:bodyPr>
            <a:noAutofit/>
          </a:bodyPr>
          <a:lstStyle/>
          <a:p>
            <a:r>
              <a:rPr lang="en-AU" sz="2400" dirty="0">
                <a:solidFill>
                  <a:srgbClr val="CC3300"/>
                </a:solidFill>
                <a:latin typeface="+mn-lt"/>
              </a:rPr>
              <a:t>Market </a:t>
            </a:r>
            <a:br>
              <a:rPr lang="en-AU" sz="2400" dirty="0">
                <a:solidFill>
                  <a:srgbClr val="CC3300"/>
                </a:solidFill>
                <a:latin typeface="+mn-lt"/>
              </a:rPr>
            </a:br>
            <a:r>
              <a:rPr lang="en-AU" sz="2400" dirty="0">
                <a:solidFill>
                  <a:srgbClr val="CC3300"/>
                </a:solidFill>
                <a:latin typeface="+mn-lt"/>
              </a:rPr>
              <a:t>responses</a:t>
            </a:r>
            <a:br>
              <a:rPr lang="en-AU" sz="2400" dirty="0">
                <a:solidFill>
                  <a:srgbClr val="CC3300"/>
                </a:solidFill>
                <a:latin typeface="+mn-lt"/>
              </a:rPr>
            </a:br>
            <a:r>
              <a:rPr lang="en-AU" sz="2400" dirty="0">
                <a:solidFill>
                  <a:srgbClr val="CC3300"/>
                </a:solidFill>
                <a:latin typeface="+mn-lt"/>
              </a:rPr>
              <a:t>to income</a:t>
            </a:r>
            <a:br>
              <a:rPr lang="en-AU" sz="2400" dirty="0">
                <a:solidFill>
                  <a:srgbClr val="CC3300"/>
                </a:solidFill>
                <a:latin typeface="+mn-lt"/>
              </a:rPr>
            </a:br>
            <a:r>
              <a:rPr lang="en-AU" sz="2400" dirty="0">
                <a:solidFill>
                  <a:srgbClr val="CC3300"/>
                </a:solidFill>
                <a:latin typeface="+mn-lt"/>
              </a:rPr>
              <a:t>tax changes</a:t>
            </a:r>
            <a:endParaRPr lang="en-AU" sz="1200" dirty="0">
              <a:solidFill>
                <a:srgbClr val="CC3300"/>
              </a:solidFill>
              <a:latin typeface="+mn-lt"/>
            </a:endParaRPr>
          </a:p>
        </p:txBody>
      </p:sp>
    </p:spTree>
    <p:extLst>
      <p:ext uri="{BB962C8B-B14F-4D97-AF65-F5344CB8AC3E}">
        <p14:creationId xmlns:p14="http://schemas.microsoft.com/office/powerpoint/2010/main" val="976650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151007" y="2037522"/>
            <a:ext cx="5889985" cy="1409063"/>
          </a:xfrm>
        </p:spPr>
        <p:txBody>
          <a:bodyPr>
            <a:noAutofit/>
          </a:bodyPr>
          <a:lstStyle/>
          <a:p>
            <a:pPr algn="ctr"/>
            <a:r>
              <a:rPr lang="en-AU" sz="4000" dirty="0">
                <a:solidFill>
                  <a:srgbClr val="CC3300"/>
                </a:solidFill>
                <a:latin typeface="+mn-lt"/>
              </a:rPr>
              <a:t>Comparison with closed economy case</a:t>
            </a:r>
            <a:endParaRPr lang="en-AU" sz="2000" dirty="0">
              <a:solidFill>
                <a:srgbClr val="CC3300"/>
              </a:solidFill>
              <a:latin typeface="+mn-lt"/>
            </a:endParaRPr>
          </a:p>
        </p:txBody>
      </p:sp>
    </p:spTree>
    <p:extLst>
      <p:ext uri="{BB962C8B-B14F-4D97-AF65-F5344CB8AC3E}">
        <p14:creationId xmlns:p14="http://schemas.microsoft.com/office/powerpoint/2010/main" val="3779930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7" name="Group 16">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9"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8"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22" name="Rectangle 21">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32E97E5C-7A5F-424E-AAE4-654396E907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5826000" y="1392239"/>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5" name="Picture 4" descr="Chart, scatter chart&#10;&#10;Description automatically generated">
            <a:extLst>
              <a:ext uri="{FF2B5EF4-FFF2-40B4-BE49-F238E27FC236}">
                <a16:creationId xmlns:a16="http://schemas.microsoft.com/office/drawing/2014/main" id="{44232D0B-43C2-40CF-AD0A-000545A5E6E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72146" y="1912563"/>
            <a:ext cx="5353854" cy="3824182"/>
          </a:xfrm>
          <a:prstGeom prst="rect">
            <a:avLst/>
          </a:prstGeom>
        </p:spPr>
      </p:pic>
      <p:pic>
        <p:nvPicPr>
          <p:cNvPr id="9" name="Picture 8" descr="Chart, scatter chart&#10;&#10;Description automatically generated">
            <a:extLst>
              <a:ext uri="{FF2B5EF4-FFF2-40B4-BE49-F238E27FC236}">
                <a16:creationId xmlns:a16="http://schemas.microsoft.com/office/drawing/2014/main" id="{8BC5BF7F-F0E7-46B2-B154-8C3ACEA40CC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60219" y="1912563"/>
            <a:ext cx="5353854" cy="3824182"/>
          </a:xfrm>
          <a:prstGeom prst="rect">
            <a:avLst/>
          </a:prstGeom>
        </p:spPr>
      </p:pic>
      <p:sp>
        <p:nvSpPr>
          <p:cNvPr id="63" name="Title 1">
            <a:extLst>
              <a:ext uri="{FF2B5EF4-FFF2-40B4-BE49-F238E27FC236}">
                <a16:creationId xmlns:a16="http://schemas.microsoft.com/office/drawing/2014/main" id="{9E636C2E-3147-43DD-8855-D67F90D667DD}"/>
              </a:ext>
            </a:extLst>
          </p:cNvPr>
          <p:cNvSpPr>
            <a:spLocks noGrp="1"/>
          </p:cNvSpPr>
          <p:nvPr>
            <p:ph type="title"/>
          </p:nvPr>
        </p:nvSpPr>
        <p:spPr>
          <a:xfrm>
            <a:off x="384285" y="50357"/>
            <a:ext cx="11724588" cy="791308"/>
          </a:xfrm>
        </p:spPr>
        <p:txBody>
          <a:bodyPr>
            <a:noAutofit/>
          </a:bodyPr>
          <a:lstStyle/>
          <a:p>
            <a:r>
              <a:rPr lang="en-AU" dirty="0">
                <a:solidFill>
                  <a:srgbClr val="CC3300"/>
                </a:solidFill>
                <a:latin typeface="+mn-lt"/>
              </a:rPr>
              <a:t>Fiscal space and limit much lower without foreign capital</a:t>
            </a:r>
            <a:endParaRPr lang="en-AU" sz="1600" dirty="0">
              <a:solidFill>
                <a:srgbClr val="CC3300"/>
              </a:solidFill>
              <a:latin typeface="+mn-lt"/>
            </a:endParaRPr>
          </a:p>
        </p:txBody>
      </p:sp>
      <p:sp>
        <p:nvSpPr>
          <p:cNvPr id="13" name="TextBox 12">
            <a:extLst>
              <a:ext uri="{FF2B5EF4-FFF2-40B4-BE49-F238E27FC236}">
                <a16:creationId xmlns:a16="http://schemas.microsoft.com/office/drawing/2014/main" id="{2C642988-4384-4B6D-8B4F-3244FC9C2DD2}"/>
              </a:ext>
            </a:extLst>
          </p:cNvPr>
          <p:cNvSpPr txBox="1"/>
          <p:nvPr/>
        </p:nvSpPr>
        <p:spPr>
          <a:xfrm>
            <a:off x="2074145" y="1392239"/>
            <a:ext cx="1968809" cy="369332"/>
          </a:xfrm>
          <a:prstGeom prst="rect">
            <a:avLst/>
          </a:prstGeom>
          <a:noFill/>
        </p:spPr>
        <p:txBody>
          <a:bodyPr wrap="none" rtlCol="0">
            <a:spAutoFit/>
          </a:bodyPr>
          <a:lstStyle/>
          <a:p>
            <a:r>
              <a:rPr lang="en-AU" dirty="0"/>
              <a:t>Closed economy</a:t>
            </a:r>
          </a:p>
        </p:txBody>
      </p:sp>
      <p:sp>
        <p:nvSpPr>
          <p:cNvPr id="64" name="TextBox 63">
            <a:extLst>
              <a:ext uri="{FF2B5EF4-FFF2-40B4-BE49-F238E27FC236}">
                <a16:creationId xmlns:a16="http://schemas.microsoft.com/office/drawing/2014/main" id="{1CF65548-B1ED-41BE-BA62-EC66188BBA7F}"/>
              </a:ext>
            </a:extLst>
          </p:cNvPr>
          <p:cNvSpPr txBox="1"/>
          <p:nvPr/>
        </p:nvSpPr>
        <p:spPr>
          <a:xfrm>
            <a:off x="8219383" y="1392239"/>
            <a:ext cx="1829347" cy="369332"/>
          </a:xfrm>
          <a:prstGeom prst="rect">
            <a:avLst/>
          </a:prstGeom>
          <a:noFill/>
        </p:spPr>
        <p:txBody>
          <a:bodyPr wrap="none" rtlCol="0">
            <a:spAutoFit/>
          </a:bodyPr>
          <a:lstStyle/>
          <a:p>
            <a:r>
              <a:rPr lang="en-AU" dirty="0"/>
              <a:t>Open economy</a:t>
            </a:r>
          </a:p>
        </p:txBody>
      </p:sp>
    </p:spTree>
    <p:extLst>
      <p:ext uri="{BB962C8B-B14F-4D97-AF65-F5344CB8AC3E}">
        <p14:creationId xmlns:p14="http://schemas.microsoft.com/office/powerpoint/2010/main" val="1871966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Change in aggregate capital stock (at </a:t>
                </a:r>
                <a14:m>
                  <m:oMath xmlns:m="http://schemas.openxmlformats.org/officeDocument/2006/math">
                    <m:r>
                      <a:rPr lang="en-AU" sz="4000" b="0" i="1" smtClean="0">
                        <a:solidFill>
                          <a:srgbClr val="CC3300"/>
                        </a:solidFill>
                        <a:latin typeface="Cambria Math" panose="02040503050406030204" pitchFamily="18" charset="0"/>
                      </a:rPr>
                      <m:t>𝜏</m:t>
                    </m:r>
                    <m:r>
                      <a:rPr lang="en-AU" sz="4000" b="0" i="1" smtClean="0">
                        <a:solidFill>
                          <a:srgbClr val="CC3300"/>
                        </a:solidFill>
                        <a:latin typeface="Cambria Math" panose="02040503050406030204" pitchFamily="18" charset="0"/>
                      </a:rPr>
                      <m:t>=0</m:t>
                    </m:r>
                  </m:oMath>
                </a14:m>
                <a:r>
                  <a:rPr lang="en-AU" sz="4000" dirty="0">
                    <a:solidFill>
                      <a:srgbClr val="CC3300"/>
                    </a:solidFill>
                    <a:latin typeface="+mn-lt"/>
                  </a:rPr>
                  <a:t>)</a:t>
                </a:r>
                <a:endParaRPr lang="en-AU" sz="2000" dirty="0">
                  <a:solidFill>
                    <a:srgbClr val="CC3300"/>
                  </a:solidFill>
                  <a:latin typeface="+mn-lt"/>
                </a:endParaRPr>
              </a:p>
            </p:txBody>
          </p:sp>
        </mc:Choice>
        <mc:Fallback xmlns="">
          <p:sp>
            <p:nvSpPr>
              <p:cNvPr id="2" name="Title 1">
                <a:extLst>
                  <a:ext uri="{FF2B5EF4-FFF2-40B4-BE49-F238E27FC236}">
                    <a16:creationId xmlns:a16="http://schemas.microsoft.com/office/drawing/2014/main" id="{F172DED4-6B48-4583-A087-6F0F1F68A3E5}"/>
                  </a:ext>
                </a:extLst>
              </p:cNvPr>
              <p:cNvSpPr>
                <a:spLocks noGrp="1" noRot="1" noChangeAspect="1" noMove="1" noResize="1" noEditPoints="1" noAdjustHandles="1" noChangeArrowheads="1" noChangeShapeType="1" noTextEdit="1"/>
              </p:cNvSpPr>
              <p:nvPr>
                <p:ph type="title"/>
              </p:nvPr>
            </p:nvSpPr>
            <p:spPr>
              <a:xfrm>
                <a:off x="254976" y="0"/>
                <a:ext cx="10972801" cy="791308"/>
              </a:xfrm>
              <a:blipFill>
                <a:blip r:embed="rId3"/>
                <a:stretch>
                  <a:fillRect l="-2000" t="-2308" b="-33077"/>
                </a:stretch>
              </a:blipFill>
            </p:spPr>
            <p:txBody>
              <a:bodyPr/>
              <a:lstStyle/>
              <a:p>
                <a:r>
                  <a:rPr lang="en-AU">
                    <a:noFill/>
                  </a:rPr>
                  <a:t> </a:t>
                </a:r>
              </a:p>
            </p:txBody>
          </p:sp>
        </mc:Fallback>
      </mc:AlternateContent>
      <p:pic>
        <p:nvPicPr>
          <p:cNvPr id="4" name="Picture 3" descr="Chart, scatter chart&#10;&#10;Description automatically generated">
            <a:extLst>
              <a:ext uri="{FF2B5EF4-FFF2-40B4-BE49-F238E27FC236}">
                <a16:creationId xmlns:a16="http://schemas.microsoft.com/office/drawing/2014/main" id="{2E5D1F51-BEC3-4DF8-B59F-DC08DCD362C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895593" y="1142995"/>
            <a:ext cx="6400813" cy="4572009"/>
          </a:xfrm>
          <a:prstGeom prst="rect">
            <a:avLst/>
          </a:prstGeom>
        </p:spPr>
      </p:pic>
    </p:spTree>
    <p:extLst>
      <p:ext uri="{BB962C8B-B14F-4D97-AF65-F5344CB8AC3E}">
        <p14:creationId xmlns:p14="http://schemas.microsoft.com/office/powerpoint/2010/main" val="1942227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Lower and upper bound for the fiscal limit</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a:bodyPr>
              <a:lstStyle/>
              <a:p>
                <a:r>
                  <a:rPr lang="en-AU" sz="2400" dirty="0"/>
                  <a:t>Open vs. closed economy</a:t>
                </a:r>
              </a:p>
              <a:p>
                <a:pPr lvl="1"/>
                <a:r>
                  <a:rPr lang="en-AU" sz="2400" dirty="0"/>
                  <a:t>The truth is somewhere in between…</a:t>
                </a:r>
              </a:p>
              <a:p>
                <a:pPr lvl="1"/>
                <a:r>
                  <a:rPr lang="en-AU" sz="2400" dirty="0"/>
                  <a:t>Fiscal limit 50%-75% flat income tax.</a:t>
                </a:r>
              </a:p>
              <a:p>
                <a:pPr lvl="1"/>
                <a:r>
                  <a:rPr lang="en-AU" sz="2400" dirty="0"/>
                  <a:t>Fiscal space 81%-121%</a:t>
                </a:r>
              </a:p>
              <a:p>
                <a:r>
                  <a:rPr lang="en-AU" sz="2400" dirty="0"/>
                  <a:t>Depends on capital mobility:</a:t>
                </a:r>
              </a:p>
              <a:p>
                <a:pPr lvl="1" algn="ctr"/>
                <a:r>
                  <a:rPr lang="en-AU" sz="2400" dirty="0">
                    <a:sym typeface="Wingdings" panose="05000000000000000000" pitchFamily="2" charset="2"/>
                  </a:rPr>
                  <a:t> </a:t>
                </a:r>
                <a14:m>
                  <m:oMath xmlns:m="http://schemas.openxmlformats.org/officeDocument/2006/math">
                    <m:r>
                      <a:rPr lang="en-AU" sz="2400" b="0" i="1" smtClean="0">
                        <a:latin typeface="Cambria Math" panose="02040503050406030204" pitchFamily="18" charset="0"/>
                        <a:sym typeface="Wingdings" panose="05000000000000000000" pitchFamily="2" charset="2"/>
                      </a:rPr>
                      <m:t>↑</m:t>
                    </m:r>
                  </m:oMath>
                </a14:m>
                <a:r>
                  <a:rPr lang="en-AU" sz="2400" dirty="0"/>
                  <a:t> Foreign inflows </a:t>
                </a:r>
                <a14:m>
                  <m:oMath xmlns:m="http://schemas.openxmlformats.org/officeDocument/2006/math">
                    <m:r>
                      <a:rPr lang="en-AU" sz="2400">
                        <a:latin typeface="Cambria Math" panose="02040503050406030204" pitchFamily="18" charset="0"/>
                        <a:ea typeface="Cambria Math" panose="02040503050406030204" pitchFamily="18" charset="0"/>
                        <a:sym typeface="Wingdings" panose="05000000000000000000" pitchFamily="2" charset="2"/>
                      </a:rPr>
                      <m:t>⟹</m:t>
                    </m:r>
                  </m:oMath>
                </a14:m>
                <a:r>
                  <a:rPr lang="en-AU" sz="2400" dirty="0"/>
                  <a:t> </a:t>
                </a:r>
                <a14:m>
                  <m:oMath xmlns:m="http://schemas.openxmlformats.org/officeDocument/2006/math">
                    <m:r>
                      <a:rPr lang="en-AU" sz="2400" smtClean="0">
                        <a:latin typeface="Cambria Math" panose="02040503050406030204" pitchFamily="18" charset="0"/>
                        <a:sym typeface="Wingdings" panose="05000000000000000000" pitchFamily="2" charset="2"/>
                      </a:rPr>
                      <m:t>↑</m:t>
                    </m:r>
                  </m:oMath>
                </a14:m>
                <a:r>
                  <a:rPr lang="en-AU" sz="2400" dirty="0"/>
                  <a:t> Fiscal space</a:t>
                </a:r>
              </a:p>
              <a:p>
                <a:r>
                  <a:rPr lang="en-AU" sz="2400" dirty="0"/>
                  <a:t>Policy implication….</a:t>
                </a:r>
              </a:p>
              <a:p>
                <a:pPr lvl="1"/>
                <a:r>
                  <a:rPr lang="en-AU" sz="2400" dirty="0"/>
                  <a:t>Tax incentives for foreign investment?</a:t>
                </a:r>
              </a:p>
            </p:txBody>
          </p:sp>
        </mc:Choice>
        <mc:Fallback xmlns="">
          <p:sp>
            <p:nvSpPr>
              <p:cNvPr id="5" name="Content Placeholder 2">
                <a:extLst>
                  <a:ext uri="{FF2B5EF4-FFF2-40B4-BE49-F238E27FC236}">
                    <a16:creationId xmlns:a16="http://schemas.microsoft.com/office/drawing/2014/main" id="{0836CDA7-6009-4FF5-A059-EAB3D27016A7}"/>
                  </a:ext>
                </a:extLst>
              </p:cNvPr>
              <p:cNvSpPr>
                <a:spLocks noGrp="1" noRot="1" noChangeAspect="1" noMove="1" noResize="1" noEditPoints="1" noAdjustHandles="1" noChangeArrowheads="1" noChangeShapeType="1" noTextEdit="1"/>
              </p:cNvSpPr>
              <p:nvPr>
                <p:ph idx="1"/>
              </p:nvPr>
            </p:nvSpPr>
            <p:spPr>
              <a:xfrm>
                <a:off x="254976" y="1221032"/>
                <a:ext cx="11275869" cy="5048981"/>
              </a:xfrm>
              <a:blipFill>
                <a:blip r:embed="rId2"/>
                <a:stretch>
                  <a:fillRect l="-757" b="-1568"/>
                </a:stretch>
              </a:blipFill>
            </p:spPr>
            <p:txBody>
              <a:bodyPr/>
              <a:lstStyle/>
              <a:p>
                <a:r>
                  <a:rPr lang="en-AU">
                    <a:noFill/>
                  </a:rPr>
                  <a:t> </a:t>
                </a:r>
              </a:p>
            </p:txBody>
          </p:sp>
        </mc:Fallback>
      </mc:AlternateContent>
    </p:spTree>
    <p:extLst>
      <p:ext uri="{BB962C8B-B14F-4D97-AF65-F5344CB8AC3E}">
        <p14:creationId xmlns:p14="http://schemas.microsoft.com/office/powerpoint/2010/main" val="3208096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151007" y="2655277"/>
            <a:ext cx="6247970" cy="791308"/>
          </a:xfrm>
        </p:spPr>
        <p:txBody>
          <a:bodyPr>
            <a:noAutofit/>
          </a:bodyPr>
          <a:lstStyle/>
          <a:p>
            <a:pPr algn="ctr"/>
            <a:r>
              <a:rPr lang="en-AU" sz="4000" dirty="0">
                <a:solidFill>
                  <a:srgbClr val="CC3300"/>
                </a:solidFill>
                <a:latin typeface="+mn-lt"/>
              </a:rPr>
              <a:t>Extensions and next steps</a:t>
            </a:r>
            <a:endParaRPr lang="en-AU" sz="2000" dirty="0">
              <a:solidFill>
                <a:srgbClr val="CC3300"/>
              </a:solidFill>
              <a:latin typeface="+mn-lt"/>
            </a:endParaRPr>
          </a:p>
        </p:txBody>
      </p:sp>
    </p:spTree>
    <p:extLst>
      <p:ext uri="{BB962C8B-B14F-4D97-AF65-F5344CB8AC3E}">
        <p14:creationId xmlns:p14="http://schemas.microsoft.com/office/powerpoint/2010/main" val="2330378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Fiscal space and sustainable debt</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878131"/>
            <a:ext cx="3666393" cy="5347923"/>
          </a:xfrm>
        </p:spPr>
        <p:txBody>
          <a:bodyPr>
            <a:normAutofit/>
          </a:bodyPr>
          <a:lstStyle/>
          <a:p>
            <a:r>
              <a:rPr lang="en-AU" sz="1600" b="1" dirty="0"/>
              <a:t>How much debt can we sustainably service by raising taxes?</a:t>
            </a:r>
          </a:p>
          <a:p>
            <a:r>
              <a:rPr lang="en-AU" sz="1600" dirty="0"/>
              <a:t>Alternative thought experiment: </a:t>
            </a:r>
          </a:p>
          <a:p>
            <a:pPr lvl="1"/>
            <a:r>
              <a:rPr lang="en-AU" sz="1600" dirty="0"/>
              <a:t>Gov. uses additional revenue to increase stock of debt</a:t>
            </a:r>
          </a:p>
          <a:p>
            <a:r>
              <a:rPr lang="en-AU" sz="1600" dirty="0"/>
              <a:t>We are well below the maximum of 132% of GDP</a:t>
            </a:r>
          </a:p>
          <a:p>
            <a:r>
              <a:rPr lang="en-AU" sz="1600" b="1" dirty="0"/>
              <a:t>Next steps:</a:t>
            </a:r>
          </a:p>
          <a:p>
            <a:pPr lvl="1"/>
            <a:r>
              <a:rPr lang="en-AU" sz="1600" b="1" dirty="0"/>
              <a:t>Risk premium</a:t>
            </a:r>
          </a:p>
          <a:p>
            <a:pPr lvl="1"/>
            <a:r>
              <a:rPr lang="en-AU" sz="1600" b="1" dirty="0"/>
              <a:t>Transitional dynamics</a:t>
            </a:r>
          </a:p>
          <a:p>
            <a:endParaRPr lang="en-AU" sz="1600" dirty="0"/>
          </a:p>
          <a:p>
            <a:pPr lvl="1"/>
            <a:endParaRPr lang="en-AU" sz="1600" b="1" dirty="0"/>
          </a:p>
          <a:p>
            <a:pPr lvl="1"/>
            <a:endParaRPr lang="en-AU" sz="1600" dirty="0"/>
          </a:p>
          <a:p>
            <a:pPr marL="702900" indent="-342900">
              <a:buFont typeface="Arial" panose="020B0604020202020204" pitchFamily="34" charset="0"/>
              <a:buChar char="•"/>
            </a:pPr>
            <a:endParaRPr lang="en-AU" sz="1600" dirty="0"/>
          </a:p>
        </p:txBody>
      </p:sp>
      <p:pic>
        <p:nvPicPr>
          <p:cNvPr id="8" name="Picture 7" descr="Chart, scatter chart&#10;&#10;Description automatically generated">
            <a:extLst>
              <a:ext uri="{FF2B5EF4-FFF2-40B4-BE49-F238E27FC236}">
                <a16:creationId xmlns:a16="http://schemas.microsoft.com/office/drawing/2014/main" id="{59BE0E44-FED6-43B8-86DB-AE59CF6BDDFA}"/>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174808" y="878131"/>
            <a:ext cx="7487092" cy="5347923"/>
          </a:xfrm>
          <a:prstGeom prst="rect">
            <a:avLst/>
          </a:prstGeom>
          <a:noFill/>
          <a:ln>
            <a:noFill/>
          </a:ln>
        </p:spPr>
      </p:pic>
    </p:spTree>
    <p:extLst>
      <p:ext uri="{BB962C8B-B14F-4D97-AF65-F5344CB8AC3E}">
        <p14:creationId xmlns:p14="http://schemas.microsoft.com/office/powerpoint/2010/main" val="233198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Fiscal space and public transfers</a:t>
            </a:r>
            <a:endParaRPr lang="en-AU" sz="2000" dirty="0">
              <a:solidFill>
                <a:srgbClr val="CC3300"/>
              </a:solidFill>
              <a:latin typeface="+mn-lt"/>
            </a:endParaRP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a:bodyPr>
              <a:lstStyle/>
              <a:p>
                <a:pPr marL="702900" indent="-342900">
                  <a:buFont typeface="Arial" panose="020B0604020202020204" pitchFamily="34" charset="0"/>
                  <a:buChar char="•"/>
                </a:pPr>
                <a:r>
                  <a:rPr lang="en-AU" sz="2400" dirty="0"/>
                  <a:t>Scenario 3: Allocate additional revenues to increasing public transfers</a:t>
                </a:r>
              </a:p>
              <a:p>
                <a:pPr indent="0">
                  <a:buNone/>
                </a:pPr>
                <a14:m>
                  <m:oMathPara xmlns:m="http://schemas.openxmlformats.org/officeDocument/2006/math">
                    <m:oMathParaPr>
                      <m:jc m:val="centerGroup"/>
                    </m:oMathParaPr>
                    <m:oMath xmlns:m="http://schemas.openxmlformats.org/officeDocument/2006/math">
                      <m:r>
                        <a:rPr lang="en-AU" sz="2400" b="0" i="1" smtClean="0">
                          <a:latin typeface="Cambria Math" panose="02040503050406030204" pitchFamily="18" charset="0"/>
                        </a:rPr>
                        <m:t>↑</m:t>
                      </m:r>
                      <m:r>
                        <a:rPr lang="en-AU" sz="2400" b="0" i="1" smtClean="0">
                          <a:latin typeface="Cambria Math" panose="02040503050406030204" pitchFamily="18" charset="0"/>
                        </a:rPr>
                        <m:t>𝑠</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𝑡</m:t>
                          </m:r>
                        </m:e>
                        <m:sub>
                          <m:r>
                            <a:rPr lang="en-AU" sz="2400" b="0" i="1" smtClean="0">
                              <a:latin typeface="Cambria Math" panose="02040503050406030204" pitchFamily="18" charset="0"/>
                            </a:rPr>
                            <m:t>𝑗</m:t>
                          </m:r>
                        </m:sub>
                      </m:sSub>
                      <m:d>
                        <m:dPr>
                          <m:ctrlPr>
                            <a:rPr lang="en-AU" sz="2400" b="0" i="1" smtClean="0">
                              <a:latin typeface="Cambria Math" panose="02040503050406030204" pitchFamily="18" charset="0"/>
                            </a:rPr>
                          </m:ctrlPr>
                        </m:dPr>
                        <m:e>
                          <m:r>
                            <a:rPr lang="en-AU" sz="2400" b="0" i="1" smtClean="0">
                              <a:latin typeface="Cambria Math" panose="02040503050406030204" pitchFamily="18" charset="0"/>
                            </a:rPr>
                            <m:t>𝑗</m:t>
                          </m:r>
                          <m:r>
                            <a:rPr lang="en-AU" sz="2400" b="0" i="1" smtClean="0">
                              <a:latin typeface="Cambria Math" panose="02040503050406030204" pitchFamily="18" charset="0"/>
                            </a:rPr>
                            <m:t>,</m:t>
                          </m:r>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𝜂</m:t>
                              </m:r>
                            </m:e>
                            <m:sub>
                              <m:r>
                                <a:rPr lang="en-AU" sz="2400" b="0" i="1" smtClean="0">
                                  <a:latin typeface="Cambria Math" panose="02040503050406030204" pitchFamily="18" charset="0"/>
                                </a:rPr>
                                <m:t>𝑗</m:t>
                              </m:r>
                            </m:sub>
                          </m:sSub>
                        </m:e>
                      </m:d>
                    </m:oMath>
                  </m:oMathPara>
                </a14:m>
                <a:endParaRPr lang="en-AU" sz="2400" dirty="0"/>
              </a:p>
              <a:p>
                <a:pPr marL="702900" lvl="1" indent="-342900">
                  <a:buFont typeface="Arial" panose="020B0604020202020204" pitchFamily="34" charset="0"/>
                  <a:buChar char="•"/>
                </a:pPr>
                <a:r>
                  <a:rPr lang="en-AU" sz="2400" i="0" dirty="0"/>
                  <a:t>Lowers the fiscal limit:</a:t>
                </a:r>
              </a:p>
              <a:p>
                <a:pPr marL="1422900" lvl="2" indent="-342900">
                  <a:buFont typeface="Arial" panose="020B0604020202020204" pitchFamily="34" charset="0"/>
                  <a:buChar char="•"/>
                </a:pPr>
                <a:r>
                  <a:rPr lang="en-AU" sz="2400" dirty="0"/>
                  <a:t>60%</a:t>
                </a:r>
              </a:p>
              <a:p>
                <a:pPr marL="1422900" lvl="2" indent="-342900">
                  <a:buFont typeface="Arial" panose="020B0604020202020204" pitchFamily="34" charset="0"/>
                  <a:buChar char="•"/>
                </a:pPr>
                <a:r>
                  <a:rPr lang="en-AU" sz="2400" i="0" dirty="0"/>
                  <a:t>Fiscal space is 81%</a:t>
                </a:r>
              </a:p>
              <a:p>
                <a:pPr marL="702900" lvl="1" indent="-342900">
                  <a:buFont typeface="Arial" panose="020B0604020202020204" pitchFamily="34" charset="0"/>
                  <a:buChar char="•"/>
                </a:pPr>
                <a:r>
                  <a:rPr lang="en-AU" sz="2400" i="0" dirty="0"/>
                  <a:t>Overall conclusion still stands</a:t>
                </a:r>
              </a:p>
              <a:p>
                <a:pPr marL="1422900" lvl="2" indent="-342900">
                  <a:buFont typeface="Arial" panose="020B0604020202020204" pitchFamily="34" charset="0"/>
                  <a:buChar char="•"/>
                </a:pPr>
                <a:r>
                  <a:rPr lang="en-AU" sz="2400" dirty="0"/>
                  <a:t>We are nowhere near the fiscal limit</a:t>
                </a:r>
              </a:p>
              <a:p>
                <a:pPr marL="1422900" lvl="2" indent="-342900">
                  <a:buFont typeface="Arial" panose="020B0604020202020204" pitchFamily="34" charset="0"/>
                  <a:buChar char="•"/>
                </a:pPr>
                <a:r>
                  <a:rPr lang="en-AU" sz="2400" i="0" dirty="0"/>
                  <a:t>Case for tax hikes to fund public transfers?</a:t>
                </a:r>
              </a:p>
            </p:txBody>
          </p:sp>
        </mc:Choice>
        <mc:Fallback xmlns="">
          <p:sp>
            <p:nvSpPr>
              <p:cNvPr id="5" name="Content Placeholder 2">
                <a:extLst>
                  <a:ext uri="{FF2B5EF4-FFF2-40B4-BE49-F238E27FC236}">
                    <a16:creationId xmlns:a16="http://schemas.microsoft.com/office/drawing/2014/main" id="{0836CDA7-6009-4FF5-A059-EAB3D27016A7}"/>
                  </a:ext>
                </a:extLst>
              </p:cNvPr>
              <p:cNvSpPr>
                <a:spLocks noGrp="1" noRot="1" noChangeAspect="1" noMove="1" noResize="1" noEditPoints="1" noAdjustHandles="1" noChangeArrowheads="1" noChangeShapeType="1" noTextEdit="1"/>
              </p:cNvSpPr>
              <p:nvPr>
                <p:ph idx="1"/>
              </p:nvPr>
            </p:nvSpPr>
            <p:spPr>
              <a:xfrm>
                <a:off x="254976" y="1221032"/>
                <a:ext cx="11275869" cy="5048981"/>
              </a:xfrm>
              <a:blipFill>
                <a:blip r:embed="rId2"/>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14366552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155584" y="217899"/>
            <a:ext cx="10972801" cy="791308"/>
          </a:xfrm>
        </p:spPr>
        <p:txBody>
          <a:bodyPr>
            <a:noAutofit/>
          </a:bodyPr>
          <a:lstStyle/>
          <a:p>
            <a:r>
              <a:rPr lang="en-AU" sz="4000" dirty="0">
                <a:solidFill>
                  <a:srgbClr val="CC3300"/>
                </a:solidFill>
                <a:latin typeface="+mn-lt"/>
              </a:rPr>
              <a:t>Welfare effects (flat income tax code) </a:t>
            </a:r>
            <a:br>
              <a:rPr lang="en-AU" sz="4000" dirty="0">
                <a:solidFill>
                  <a:srgbClr val="CC3300"/>
                </a:solidFill>
                <a:latin typeface="+mn-lt"/>
              </a:rPr>
            </a:br>
            <a:r>
              <a:rPr lang="en-AU" sz="2400" dirty="0">
                <a:solidFill>
                  <a:srgbClr val="CC3300"/>
                </a:solidFill>
                <a:latin typeface="+mn-lt"/>
              </a:rPr>
              <a:t>How we allocate the additional revenue matters</a:t>
            </a:r>
            <a:endParaRPr lang="en-AU" sz="4000" dirty="0">
              <a:solidFill>
                <a:srgbClr val="CC3300"/>
              </a:solidFill>
              <a:latin typeface="+mn-lt"/>
            </a:endParaRPr>
          </a:p>
        </p:txBody>
      </p:sp>
      <p:pic>
        <p:nvPicPr>
          <p:cNvPr id="10" name="Picture 9" descr="Chart, scatter chart&#10;&#10;Description automatically generated">
            <a:extLst>
              <a:ext uri="{FF2B5EF4-FFF2-40B4-BE49-F238E27FC236}">
                <a16:creationId xmlns:a16="http://schemas.microsoft.com/office/drawing/2014/main" id="{A058796F-C36A-46D7-A056-CD57D45FE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8637" y="1136847"/>
            <a:ext cx="7550433" cy="5393166"/>
          </a:xfrm>
          <a:prstGeom prst="rect">
            <a:avLst/>
          </a:prstGeom>
        </p:spPr>
      </p:pic>
      <p:cxnSp>
        <p:nvCxnSpPr>
          <p:cNvPr id="14" name="Straight Connector 13">
            <a:extLst>
              <a:ext uri="{FF2B5EF4-FFF2-40B4-BE49-F238E27FC236}">
                <a16:creationId xmlns:a16="http://schemas.microsoft.com/office/drawing/2014/main" id="{7D069505-0965-47CD-BE8A-FE2DA1B44FD9}"/>
              </a:ext>
            </a:extLst>
          </p:cNvPr>
          <p:cNvCxnSpPr/>
          <p:nvPr/>
        </p:nvCxnSpPr>
        <p:spPr>
          <a:xfrm>
            <a:off x="3150704" y="1739348"/>
            <a:ext cx="671885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350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155584" y="217899"/>
            <a:ext cx="10972801" cy="791308"/>
          </a:xfrm>
        </p:spPr>
        <p:txBody>
          <a:bodyPr>
            <a:noAutofit/>
          </a:bodyPr>
          <a:lstStyle/>
          <a:p>
            <a:r>
              <a:rPr lang="en-AU" sz="4000" dirty="0">
                <a:solidFill>
                  <a:srgbClr val="CC3300"/>
                </a:solidFill>
                <a:latin typeface="+mn-lt"/>
              </a:rPr>
              <a:t>Welfare effects across skill types</a:t>
            </a:r>
            <a:br>
              <a:rPr lang="en-AU" sz="4000" dirty="0">
                <a:solidFill>
                  <a:srgbClr val="CC3300"/>
                </a:solidFill>
                <a:latin typeface="+mn-lt"/>
              </a:rPr>
            </a:br>
            <a:r>
              <a:rPr lang="en-AU" sz="2400" dirty="0">
                <a:solidFill>
                  <a:srgbClr val="CC3300"/>
                </a:solidFill>
                <a:latin typeface="+mn-lt"/>
              </a:rPr>
              <a:t>Recall: we are funding the progressive transfer system</a:t>
            </a:r>
            <a:endParaRPr lang="en-AU" sz="4000" dirty="0">
              <a:solidFill>
                <a:srgbClr val="CC3300"/>
              </a:solidFill>
              <a:latin typeface="+mn-lt"/>
            </a:endParaRPr>
          </a:p>
        </p:txBody>
      </p:sp>
      <p:pic>
        <p:nvPicPr>
          <p:cNvPr id="4" name="Picture 3" descr="Chart, scatter chart&#10;&#10;Description automatically generated">
            <a:extLst>
              <a:ext uri="{FF2B5EF4-FFF2-40B4-BE49-F238E27FC236}">
                <a16:creationId xmlns:a16="http://schemas.microsoft.com/office/drawing/2014/main" id="{94E706C4-7B09-48C7-954A-1D498A58F3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305" y="1009207"/>
            <a:ext cx="7717738" cy="5512669"/>
          </a:xfrm>
          <a:prstGeom prst="rect">
            <a:avLst/>
          </a:prstGeom>
        </p:spPr>
      </p:pic>
      <p:cxnSp>
        <p:nvCxnSpPr>
          <p:cNvPr id="6" name="Straight Connector 5">
            <a:extLst>
              <a:ext uri="{FF2B5EF4-FFF2-40B4-BE49-F238E27FC236}">
                <a16:creationId xmlns:a16="http://schemas.microsoft.com/office/drawing/2014/main" id="{FCFD1CDC-6FDE-4CAC-9AAC-EAB941376351}"/>
              </a:ext>
            </a:extLst>
          </p:cNvPr>
          <p:cNvCxnSpPr/>
          <p:nvPr/>
        </p:nvCxnSpPr>
        <p:spPr>
          <a:xfrm>
            <a:off x="2832652" y="1967948"/>
            <a:ext cx="6877878"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100655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Fiscal space and budget allocations…</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a:bodyPr>
          <a:lstStyle/>
          <a:p>
            <a:pPr marL="702900" indent="-342900">
              <a:buFont typeface="Arial" panose="020B0604020202020204" pitchFamily="34" charset="0"/>
              <a:buChar char="•"/>
            </a:pPr>
            <a:r>
              <a:rPr lang="en-AU" sz="2400" dirty="0"/>
              <a:t>Complex. But important.</a:t>
            </a:r>
          </a:p>
          <a:p>
            <a:pPr marL="702900" indent="-342900">
              <a:buFont typeface="Arial" panose="020B0604020202020204" pitchFamily="34" charset="0"/>
              <a:buChar char="•"/>
            </a:pPr>
            <a:r>
              <a:rPr lang="en-AU" sz="2400" dirty="0"/>
              <a:t>Next steps…paper (sketch):</a:t>
            </a:r>
          </a:p>
          <a:p>
            <a:pPr marL="1422900" lvl="2" indent="-342900">
              <a:buFont typeface="Arial" panose="020B0604020202020204" pitchFamily="34" charset="0"/>
              <a:buChar char="•"/>
            </a:pPr>
            <a:r>
              <a:rPr lang="en-AU" sz="2400" dirty="0"/>
              <a:t>Model public transfers in more detail </a:t>
            </a:r>
          </a:p>
          <a:p>
            <a:pPr marL="1422900" lvl="2" indent="-342900">
              <a:buFont typeface="Arial" panose="020B0604020202020204" pitchFamily="34" charset="0"/>
              <a:buChar char="•"/>
            </a:pPr>
            <a:r>
              <a:rPr lang="en-AU" sz="2400" dirty="0"/>
              <a:t>(include public goods)</a:t>
            </a:r>
          </a:p>
          <a:p>
            <a:pPr marL="702900" lvl="1" indent="-342900">
              <a:buFont typeface="Arial" panose="020B0604020202020204" pitchFamily="34" charset="0"/>
              <a:buChar char="•"/>
            </a:pPr>
            <a:r>
              <a:rPr lang="en-AU" sz="2400" i="0" dirty="0"/>
              <a:t>Examine links between budget allocations, fiscal space and welfare.</a:t>
            </a:r>
          </a:p>
        </p:txBody>
      </p:sp>
    </p:spTree>
    <p:extLst>
      <p:ext uri="{BB962C8B-B14F-4D97-AF65-F5344CB8AC3E}">
        <p14:creationId xmlns:p14="http://schemas.microsoft.com/office/powerpoint/2010/main" val="37111222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Concluding remarks</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fontScale="85000" lnSpcReduction="10000"/>
          </a:bodyPr>
          <a:lstStyle/>
          <a:p>
            <a:r>
              <a:rPr lang="en-AU" sz="2400" dirty="0"/>
              <a:t>An awareness of fiscal limits is important for policy.</a:t>
            </a:r>
          </a:p>
          <a:p>
            <a:pPr marL="702900" lvl="1" indent="-342900">
              <a:buFontTx/>
              <a:buChar char="-"/>
            </a:pPr>
            <a:r>
              <a:rPr lang="en-AU" sz="2400" dirty="0"/>
              <a:t>Tax cuts or tax hikes?</a:t>
            </a:r>
          </a:p>
          <a:p>
            <a:pPr marL="702900" lvl="1" indent="-342900">
              <a:buFontTx/>
              <a:buChar char="-"/>
            </a:pPr>
            <a:r>
              <a:rPr lang="en-AU" sz="2400" dirty="0"/>
              <a:t>Which tax?</a:t>
            </a:r>
          </a:p>
          <a:p>
            <a:pPr marL="702900" lvl="1" indent="-342900">
              <a:buFontTx/>
              <a:buChar char="-"/>
            </a:pPr>
            <a:r>
              <a:rPr lang="en-AU" sz="2400" dirty="0"/>
              <a:t>Macro-fiscal impacts.</a:t>
            </a:r>
          </a:p>
          <a:p>
            <a:r>
              <a:rPr lang="en-AU" sz="2400" dirty="0"/>
              <a:t>Our paper provides a framework (first step)</a:t>
            </a:r>
          </a:p>
          <a:p>
            <a:pPr lvl="1"/>
            <a:r>
              <a:rPr lang="en-AU" sz="2400" dirty="0"/>
              <a:t>Key message: Immense potential of the Australian tax system to alleviate fiscal stress.</a:t>
            </a:r>
          </a:p>
          <a:p>
            <a:r>
              <a:rPr lang="en-AU" sz="2400" dirty="0"/>
              <a:t>Next steps (maybe this paper or another):</a:t>
            </a:r>
          </a:p>
          <a:p>
            <a:pPr marL="702900" lvl="1" indent="-342900">
              <a:buFontTx/>
              <a:buChar char="-"/>
            </a:pPr>
            <a:r>
              <a:rPr lang="en-AU" sz="2400" dirty="0"/>
              <a:t>Transitional dynamics</a:t>
            </a:r>
          </a:p>
          <a:p>
            <a:pPr marL="702900" lvl="1" indent="-342900">
              <a:buFontTx/>
              <a:buChar char="-"/>
            </a:pPr>
            <a:r>
              <a:rPr lang="en-AU" sz="2400" dirty="0"/>
              <a:t>Imperfect capital mobility</a:t>
            </a:r>
          </a:p>
          <a:p>
            <a:pPr lvl="1"/>
            <a:endParaRPr lang="en-AU" sz="2400" dirty="0"/>
          </a:p>
          <a:p>
            <a:pPr marL="702900" indent="-342900">
              <a:buFont typeface="Arial" panose="020B0604020202020204" pitchFamily="34" charset="0"/>
              <a:buChar char="•"/>
            </a:pPr>
            <a:endParaRPr lang="en-AU" sz="2400" dirty="0"/>
          </a:p>
        </p:txBody>
      </p:sp>
    </p:spTree>
    <p:extLst>
      <p:ext uri="{BB962C8B-B14F-4D97-AF65-F5344CB8AC3E}">
        <p14:creationId xmlns:p14="http://schemas.microsoft.com/office/powerpoint/2010/main" val="2160544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Thank you</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a:bodyPr>
          <a:lstStyle/>
          <a:p>
            <a:r>
              <a:rPr lang="en-AU" sz="2400" dirty="0"/>
              <a:t>Working paper and other materials:</a:t>
            </a:r>
          </a:p>
          <a:p>
            <a:pPr marL="0" indent="0" algn="ctr">
              <a:buNone/>
            </a:pPr>
            <a:r>
              <a:rPr lang="en-AU" sz="2400" dirty="0">
                <a:hlinkClick r:id="rId2"/>
              </a:rPr>
              <a:t>https://nabeehz.com/</a:t>
            </a:r>
            <a:endParaRPr lang="en-AU" sz="2400" dirty="0"/>
          </a:p>
          <a:p>
            <a:pPr lvl="1"/>
            <a:r>
              <a:rPr lang="en-AU" sz="2400" dirty="0"/>
              <a:t>Email: </a:t>
            </a:r>
          </a:p>
          <a:p>
            <a:pPr lvl="1"/>
            <a:r>
              <a:rPr lang="en-AU" sz="2400" i="0" dirty="0">
                <a:hlinkClick r:id="rId3"/>
              </a:rPr>
              <a:t>nabeeh.zakariyya@anu.edu.au</a:t>
            </a:r>
            <a:endParaRPr lang="en-AU" sz="2400" i="0" dirty="0"/>
          </a:p>
          <a:p>
            <a:pPr lvl="1"/>
            <a:r>
              <a:rPr lang="en-AU" sz="2400" i="0" dirty="0">
                <a:hlinkClick r:id="rId4"/>
              </a:rPr>
              <a:t>chung.tran@anu.edu.au</a:t>
            </a:r>
            <a:r>
              <a:rPr lang="en-AU" sz="2400" i="0" dirty="0"/>
              <a:t> </a:t>
            </a:r>
          </a:p>
        </p:txBody>
      </p:sp>
    </p:spTree>
    <p:extLst>
      <p:ext uri="{BB962C8B-B14F-4D97-AF65-F5344CB8AC3E}">
        <p14:creationId xmlns:p14="http://schemas.microsoft.com/office/powerpoint/2010/main" val="3469760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40DC25-F17F-4B4C-BAF1-29C1489D4F4F}"/>
              </a:ext>
            </a:extLst>
          </p:cNvPr>
          <p:cNvSpPr>
            <a:spLocks noGrp="1"/>
          </p:cNvSpPr>
          <p:nvPr>
            <p:ph type="title"/>
          </p:nvPr>
        </p:nvSpPr>
        <p:spPr>
          <a:xfrm>
            <a:off x="3151007" y="2655277"/>
            <a:ext cx="6247970" cy="791308"/>
          </a:xfrm>
        </p:spPr>
        <p:txBody>
          <a:bodyPr>
            <a:noAutofit/>
          </a:bodyPr>
          <a:lstStyle/>
          <a:p>
            <a:pPr algn="ctr"/>
            <a:r>
              <a:rPr lang="en-AU" sz="4000" dirty="0">
                <a:solidFill>
                  <a:srgbClr val="CC3300"/>
                </a:solidFill>
                <a:latin typeface="+mn-lt"/>
              </a:rPr>
              <a:t>Technical appendix</a:t>
            </a:r>
            <a:endParaRPr lang="en-AU" sz="2000" dirty="0">
              <a:solidFill>
                <a:srgbClr val="CC3300"/>
              </a:solidFill>
              <a:latin typeface="+mn-lt"/>
            </a:endParaRPr>
          </a:p>
        </p:txBody>
      </p:sp>
    </p:spTree>
    <p:extLst>
      <p:ext uri="{BB962C8B-B14F-4D97-AF65-F5344CB8AC3E}">
        <p14:creationId xmlns:p14="http://schemas.microsoft.com/office/powerpoint/2010/main" val="32948118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Parameterization</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7" y="755038"/>
            <a:ext cx="4021188" cy="977047"/>
          </a:xfrm>
        </p:spPr>
        <p:txBody>
          <a:bodyPr>
            <a:normAutofit fontScale="70000" lnSpcReduction="20000"/>
          </a:bodyPr>
          <a:lstStyle/>
          <a:p>
            <a:pPr marL="0" indent="0">
              <a:lnSpc>
                <a:spcPct val="110000"/>
              </a:lnSpc>
              <a:buNone/>
            </a:pPr>
            <a:r>
              <a:rPr lang="en-AU" sz="1800" dirty="0"/>
              <a:t>Australian economy 2012-2016. </a:t>
            </a:r>
          </a:p>
          <a:p>
            <a:pPr marL="0" indent="0">
              <a:lnSpc>
                <a:spcPct val="110000"/>
              </a:lnSpc>
              <a:buNone/>
            </a:pPr>
            <a:r>
              <a:rPr lang="en-AU" sz="1800" dirty="0"/>
              <a:t>Sources: Household sector: HILDA. Demographic, fiscal and macro – ABS, IMF, WDI</a:t>
            </a:r>
          </a:p>
        </p:txBody>
      </p:sp>
      <p:pic>
        <p:nvPicPr>
          <p:cNvPr id="3" name="Picture 2"/>
          <p:cNvPicPr>
            <a:picLocks noChangeAspect="1"/>
          </p:cNvPicPr>
          <p:nvPr/>
        </p:nvPicPr>
        <p:blipFill>
          <a:blip r:embed="rId2"/>
          <a:stretch>
            <a:fillRect/>
          </a:stretch>
        </p:blipFill>
        <p:spPr>
          <a:xfrm>
            <a:off x="5723622" y="0"/>
            <a:ext cx="6468378" cy="6830378"/>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254976" y="2026024"/>
                <a:ext cx="5195565" cy="2607637"/>
              </a:xfrm>
              <a:prstGeom prst="rect">
                <a:avLst/>
              </a:prstGeom>
              <a:noFill/>
            </p:spPr>
            <p:txBody>
              <a:bodyPr wrap="square" rtlCol="0">
                <a:spAutoFit/>
              </a:bodyPr>
              <a:lstStyle/>
              <a:p>
                <a:r>
                  <a:rPr lang="en-AU" dirty="0"/>
                  <a:t>Labour productivity by age:</a:t>
                </a:r>
              </a:p>
              <a:p>
                <a:pPr marL="342900" indent="-342900">
                  <a:buAutoNum type="arabicPeriod"/>
                </a:pPr>
                <a:r>
                  <a:rPr lang="en-AU" dirty="0"/>
                  <a:t>Group individuals by age </a:t>
                </a:r>
                <a14:m>
                  <m:oMath xmlns:m="http://schemas.openxmlformats.org/officeDocument/2006/math">
                    <m:r>
                      <a:rPr lang="en-AU" b="0" i="1" smtClean="0">
                        <a:latin typeface="Cambria Math" panose="02040503050406030204" pitchFamily="18" charset="0"/>
                      </a:rPr>
                      <m:t>𝑗</m:t>
                    </m:r>
                  </m:oMath>
                </a14:m>
                <a:r>
                  <a:rPr lang="en-AU" dirty="0"/>
                  <a:t>.</a:t>
                </a:r>
              </a:p>
              <a:p>
                <a:pPr marL="342900" indent="-342900">
                  <a:buAutoNum type="arabicPeriod"/>
                </a:pPr>
                <a:r>
                  <a:rPr lang="en-AU" dirty="0"/>
                  <a:t>Split each age group into wage quintiles.</a:t>
                </a:r>
              </a:p>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𝑒</m:t>
                          </m:r>
                        </m:e>
                        <m:sub>
                          <m:r>
                            <a:rPr lang="en-AU" b="0" i="1" smtClean="0">
                              <a:latin typeface="Cambria Math" panose="02040503050406030204" pitchFamily="18" charset="0"/>
                            </a:rPr>
                            <m:t>𝑗</m:t>
                          </m:r>
                        </m:sub>
                      </m:sSub>
                    </m:oMath>
                  </m:oMathPara>
                </a14:m>
                <a:endParaRPr lang="en-AU" dirty="0"/>
              </a:p>
              <a:p>
                <a:pPr marL="342900" indent="-342900">
                  <a:buAutoNum type="arabicPeriod"/>
                </a:pPr>
                <a:endParaRPr lang="en-AU" dirty="0"/>
              </a:p>
              <a:p>
                <a:r>
                  <a:rPr lang="en-AU" dirty="0"/>
                  <a:t>Transition matrix:</a:t>
                </a:r>
              </a:p>
              <a:p>
                <a:pPr marL="342900" indent="-342900">
                  <a:buFont typeface="+mj-lt"/>
                  <a:buAutoNum type="arabicPeriod"/>
                </a:pPr>
                <a:r>
                  <a:rPr lang="en-AU" dirty="0"/>
                  <a:t>Group individuals by </a:t>
                </a:r>
                <a:r>
                  <a:rPr lang="en-AU" u="sng" dirty="0"/>
                  <a:t>skill</a:t>
                </a:r>
                <a:r>
                  <a:rPr lang="en-AU" dirty="0"/>
                  <a:t>, age, quintile.</a:t>
                </a:r>
              </a:p>
              <a:p>
                <a:pPr marL="342900" indent="-342900">
                  <a:buFont typeface="+mj-lt"/>
                  <a:buAutoNum type="arabicPeriod"/>
                </a:pPr>
                <a:r>
                  <a:rPr lang="en-AU" dirty="0"/>
                  <a:t>Track individuals in each skill type and age </a:t>
                </a:r>
                <a14:m>
                  <m:oMath xmlns:m="http://schemas.openxmlformats.org/officeDocument/2006/math">
                    <m:r>
                      <a:rPr lang="en-AU" b="0" i="1" smtClean="0">
                        <a:latin typeface="Cambria Math" panose="02040503050406030204" pitchFamily="18" charset="0"/>
                      </a:rPr>
                      <m:t>𝑗</m:t>
                    </m:r>
                  </m:oMath>
                </a14:m>
                <a:r>
                  <a:rPr lang="en-AU" dirty="0"/>
                  <a:t>  to see which quintile they are in age </a:t>
                </a:r>
                <a14:m>
                  <m:oMath xmlns:m="http://schemas.openxmlformats.org/officeDocument/2006/math">
                    <m:r>
                      <a:rPr lang="en-AU" b="0" i="1" smtClean="0">
                        <a:latin typeface="Cambria Math" panose="02040503050406030204" pitchFamily="18" charset="0"/>
                      </a:rPr>
                      <m:t>𝑗</m:t>
                    </m:r>
                    <m:r>
                      <a:rPr lang="en-AU" b="0" i="1" smtClean="0">
                        <a:latin typeface="Cambria Math" panose="02040503050406030204" pitchFamily="18" charset="0"/>
                      </a:rPr>
                      <m:t>+1</m:t>
                    </m:r>
                  </m:oMath>
                </a14:m>
                <a:r>
                  <a:rPr lang="en-AU" dirty="0"/>
                  <a:t>.</a:t>
                </a:r>
              </a:p>
            </p:txBody>
          </p:sp>
        </mc:Choice>
        <mc:Fallback xmlns="">
          <p:sp>
            <p:nvSpPr>
              <p:cNvPr id="4" name="TextBox 3"/>
              <p:cNvSpPr txBox="1">
                <a:spLocks noRot="1" noChangeAspect="1" noMove="1" noResize="1" noEditPoints="1" noAdjustHandles="1" noChangeArrowheads="1" noChangeShapeType="1" noTextEdit="1"/>
              </p:cNvSpPr>
              <p:nvPr/>
            </p:nvSpPr>
            <p:spPr>
              <a:xfrm>
                <a:off x="254976" y="2026024"/>
                <a:ext cx="5195565" cy="2607637"/>
              </a:xfrm>
              <a:prstGeom prst="rect">
                <a:avLst/>
              </a:prstGeom>
              <a:blipFill>
                <a:blip r:embed="rId3"/>
                <a:stretch>
                  <a:fillRect l="-1056" t="-1168" b="-2804"/>
                </a:stretch>
              </a:blipFill>
            </p:spPr>
            <p:txBody>
              <a:bodyPr/>
              <a:lstStyle/>
              <a:p>
                <a:r>
                  <a:rPr lang="en-AU">
                    <a:noFill/>
                  </a:rPr>
                  <a:t> </a:t>
                </a:r>
              </a:p>
            </p:txBody>
          </p:sp>
        </mc:Fallback>
      </mc:AlternateContent>
    </p:spTree>
    <p:extLst>
      <p:ext uri="{BB962C8B-B14F-4D97-AF65-F5344CB8AC3E}">
        <p14:creationId xmlns:p14="http://schemas.microsoft.com/office/powerpoint/2010/main" val="721418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Labour productivity</a:t>
            </a:r>
            <a:endParaRPr lang="en-AU" sz="2000" dirty="0">
              <a:solidFill>
                <a:srgbClr val="CC3300"/>
              </a:solidFill>
              <a:latin typeface="+mn-lt"/>
            </a:endParaRPr>
          </a:p>
        </p:txBody>
      </p:sp>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7" y="755038"/>
            <a:ext cx="4021188" cy="374515"/>
          </a:xfrm>
        </p:spPr>
        <p:txBody>
          <a:bodyPr>
            <a:normAutofit/>
          </a:bodyPr>
          <a:lstStyle/>
          <a:p>
            <a:pPr marL="0" indent="0">
              <a:lnSpc>
                <a:spcPct val="110000"/>
              </a:lnSpc>
              <a:buNone/>
            </a:pPr>
            <a:r>
              <a:rPr lang="en-AU" sz="1800" dirty="0"/>
              <a:t>Source: HILDA</a:t>
            </a:r>
          </a:p>
        </p:txBody>
      </p:sp>
      <mc:AlternateContent xmlns:mc="http://schemas.openxmlformats.org/markup-compatibility/2006" xmlns:a14="http://schemas.microsoft.com/office/drawing/2010/main">
        <mc:Choice Requires="a14">
          <p:sp>
            <p:nvSpPr>
              <p:cNvPr id="4" name="TextBox 3"/>
              <p:cNvSpPr txBox="1"/>
              <p:nvPr/>
            </p:nvSpPr>
            <p:spPr>
              <a:xfrm>
                <a:off x="254976" y="1281953"/>
                <a:ext cx="5195565" cy="5100627"/>
              </a:xfrm>
              <a:prstGeom prst="rect">
                <a:avLst/>
              </a:prstGeom>
              <a:noFill/>
            </p:spPr>
            <p:txBody>
              <a:bodyPr wrap="square" rtlCol="0">
                <a:spAutoFit/>
              </a:bodyPr>
              <a:lstStyle/>
              <a:p>
                <a:r>
                  <a:rPr lang="en-AU" dirty="0"/>
                  <a:t>Labour productivity by age </a:t>
                </a:r>
                <a14:m>
                  <m:oMath xmlns:m="http://schemas.openxmlformats.org/officeDocument/2006/math">
                    <m:sSub>
                      <m:sSubPr>
                        <m:ctrlPr>
                          <a:rPr lang="en-AU" i="1">
                            <a:latin typeface="Cambria Math" panose="02040503050406030204" pitchFamily="18" charset="0"/>
                          </a:rPr>
                        </m:ctrlPr>
                      </m:sSubPr>
                      <m:e>
                        <m:r>
                          <a:rPr lang="en-AU" i="1">
                            <a:latin typeface="Cambria Math" panose="02040503050406030204" pitchFamily="18" charset="0"/>
                          </a:rPr>
                          <m:t>𝑒</m:t>
                        </m:r>
                      </m:e>
                      <m:sub>
                        <m:r>
                          <a:rPr lang="en-AU" i="1">
                            <a:latin typeface="Cambria Math" panose="02040503050406030204" pitchFamily="18" charset="0"/>
                          </a:rPr>
                          <m:t>𝑗</m:t>
                        </m:r>
                      </m:sub>
                    </m:sSub>
                  </m:oMath>
                </a14:m>
                <a:r>
                  <a:rPr lang="en-AU" dirty="0"/>
                  <a:t>:</a:t>
                </a:r>
              </a:p>
              <a:p>
                <a:pPr marL="342900" indent="-342900">
                  <a:buAutoNum type="arabicPeriod"/>
                </a:pPr>
                <a:r>
                  <a:rPr lang="en-AU" dirty="0"/>
                  <a:t>Group individuals by age </a:t>
                </a:r>
                <a14:m>
                  <m:oMath xmlns:m="http://schemas.openxmlformats.org/officeDocument/2006/math">
                    <m:r>
                      <a:rPr lang="en-AU" b="0" i="1" smtClean="0">
                        <a:latin typeface="Cambria Math" panose="02040503050406030204" pitchFamily="18" charset="0"/>
                      </a:rPr>
                      <m:t>𝑗</m:t>
                    </m:r>
                  </m:oMath>
                </a14:m>
                <a:r>
                  <a:rPr lang="en-AU" dirty="0"/>
                  <a:t>.</a:t>
                </a:r>
              </a:p>
              <a:p>
                <a:pPr marL="342900" indent="-342900">
                  <a:buAutoNum type="arabicPeriod"/>
                </a:pPr>
                <a:r>
                  <a:rPr lang="en-AU" dirty="0"/>
                  <a:t>Split each age group into wage quintiles.</a:t>
                </a:r>
              </a:p>
              <a:p>
                <a:endParaRPr lang="en-AU" dirty="0"/>
              </a:p>
              <a:p>
                <a:pPr marL="342900" indent="-342900">
                  <a:buAutoNum type="arabicPeriod"/>
                </a:pPr>
                <a:endParaRPr lang="en-AU" dirty="0"/>
              </a:p>
              <a:p>
                <a:r>
                  <a:rPr lang="en-AU" dirty="0"/>
                  <a:t>Transition matrix:</a:t>
                </a:r>
              </a:p>
              <a:p>
                <a:pPr marL="342900" indent="-342900">
                  <a:buFont typeface="+mj-lt"/>
                  <a:buAutoNum type="arabicPeriod"/>
                </a:pPr>
                <a:r>
                  <a:rPr lang="en-AU" dirty="0"/>
                  <a:t>Group individuals by </a:t>
                </a:r>
                <a:r>
                  <a:rPr lang="en-AU" u="sng" dirty="0"/>
                  <a:t>skill</a:t>
                </a:r>
                <a:r>
                  <a:rPr lang="en-AU" dirty="0"/>
                  <a:t>, age, quintile.</a:t>
                </a:r>
              </a:p>
              <a:p>
                <a:pPr marL="342900" indent="-342900">
                  <a:buFont typeface="+mj-lt"/>
                  <a:buAutoNum type="arabicPeriod"/>
                </a:pPr>
                <a:r>
                  <a:rPr lang="en-AU" dirty="0"/>
                  <a:t>Track individuals in each skill type, age </a:t>
                </a:r>
                <a14:m>
                  <m:oMath xmlns:m="http://schemas.openxmlformats.org/officeDocument/2006/math">
                    <m:r>
                      <a:rPr lang="en-AU" b="0" i="1" smtClean="0">
                        <a:latin typeface="Cambria Math" panose="02040503050406030204" pitchFamily="18" charset="0"/>
                      </a:rPr>
                      <m:t>𝑗</m:t>
                    </m:r>
                  </m:oMath>
                </a14:m>
                <a:r>
                  <a:rPr lang="en-AU" dirty="0"/>
                  <a:t>  and quintile </a:t>
                </a:r>
                <a14:m>
                  <m:oMath xmlns:m="http://schemas.openxmlformats.org/officeDocument/2006/math">
                    <m:r>
                      <a:rPr lang="en-AU" b="0" i="1" smtClean="0">
                        <a:latin typeface="Cambria Math" panose="02040503050406030204" pitchFamily="18" charset="0"/>
                      </a:rPr>
                      <m:t>𝑣</m:t>
                    </m:r>
                  </m:oMath>
                </a14:m>
                <a:r>
                  <a:rPr lang="en-AU" dirty="0"/>
                  <a:t> to see which quintile </a:t>
                </a:r>
                <a14:m>
                  <m:oMath xmlns:m="http://schemas.openxmlformats.org/officeDocument/2006/math">
                    <m:r>
                      <a:rPr lang="en-AU" b="0" i="1" smtClean="0">
                        <a:latin typeface="Cambria Math" panose="02040503050406030204" pitchFamily="18" charset="0"/>
                      </a:rPr>
                      <m:t>𝑘</m:t>
                    </m:r>
                  </m:oMath>
                </a14:m>
                <a:r>
                  <a:rPr lang="en-AU" dirty="0"/>
                  <a:t> they are in age </a:t>
                </a:r>
                <a14:m>
                  <m:oMath xmlns:m="http://schemas.openxmlformats.org/officeDocument/2006/math">
                    <m:r>
                      <a:rPr lang="en-AU" b="0" i="1" smtClean="0">
                        <a:latin typeface="Cambria Math" panose="02040503050406030204" pitchFamily="18" charset="0"/>
                      </a:rPr>
                      <m:t>𝑗</m:t>
                    </m:r>
                    <m:r>
                      <a:rPr lang="en-AU" b="0" i="1" smtClean="0">
                        <a:latin typeface="Cambria Math" panose="02040503050406030204" pitchFamily="18" charset="0"/>
                      </a:rPr>
                      <m:t>+1</m:t>
                    </m:r>
                  </m:oMath>
                </a14:m>
                <a:r>
                  <a:rPr lang="en-AU" dirty="0"/>
                  <a:t>.</a:t>
                </a:r>
              </a:p>
              <a:p>
                <a:pPr marL="342900" indent="-342900">
                  <a:buFont typeface="+mj-lt"/>
                  <a:buAutoNum type="arabicPeriod"/>
                </a:pPr>
                <a:endParaRPr lang="en-AU" dirty="0"/>
              </a:p>
              <a:p>
                <a:r>
                  <a:rPr lang="en-AU" u="sng" dirty="0"/>
                  <a:t>Public transfer approximation &lt; 65 years</a:t>
                </a:r>
                <a:endParaRPr lang="en-AU" dirty="0"/>
              </a:p>
              <a:p>
                <a:r>
                  <a:rPr lang="en-AU" dirty="0"/>
                  <a:t>Average public transfer received by each age and wage quintile.</a:t>
                </a:r>
              </a:p>
              <a:p>
                <a:endParaRPr lang="en-AU" dirty="0"/>
              </a:p>
              <a:p>
                <a:r>
                  <a:rPr lang="en-AU" dirty="0"/>
                  <a:t>(This gives a suitable approximation that matches the transfer and net income distributions)</a:t>
                </a:r>
              </a:p>
            </p:txBody>
          </p:sp>
        </mc:Choice>
        <mc:Fallback xmlns="">
          <p:sp>
            <p:nvSpPr>
              <p:cNvPr id="4" name="TextBox 3"/>
              <p:cNvSpPr txBox="1">
                <a:spLocks noRot="1" noChangeAspect="1" noMove="1" noResize="1" noEditPoints="1" noAdjustHandles="1" noChangeArrowheads="1" noChangeShapeType="1" noTextEdit="1"/>
              </p:cNvSpPr>
              <p:nvPr/>
            </p:nvSpPr>
            <p:spPr>
              <a:xfrm>
                <a:off x="254976" y="1281953"/>
                <a:ext cx="5195565" cy="5100627"/>
              </a:xfrm>
              <a:prstGeom prst="rect">
                <a:avLst/>
              </a:prstGeom>
              <a:blipFill>
                <a:blip r:embed="rId2"/>
                <a:stretch>
                  <a:fillRect l="-1056" t="-597" r="-822" b="-956"/>
                </a:stretch>
              </a:blipFill>
            </p:spPr>
            <p:txBody>
              <a:bodyPr/>
              <a:lstStyle/>
              <a:p>
                <a:r>
                  <a:rPr lang="en-AU">
                    <a:noFill/>
                  </a:rPr>
                  <a:t> </a:t>
                </a:r>
              </a:p>
            </p:txBody>
          </p:sp>
        </mc:Fallback>
      </mc:AlternateContent>
      <p:sp>
        <p:nvSpPr>
          <p:cNvPr id="6" name="AutoShape 2" descr="data:image/png;base64,iVBORw0KGgoAAAANSUhEUgAAAlIAAAFvCAMAAAC2DdWvAAAA8FBMVEUAAAAAADoAAGYAOpAAZmYAZpAAZrYAsPYAv306AAA6ADo6AGY6OmY6OpA6kJA6kNtNTU1NTW5NTY5NbqtNjshmAABmADpmAGZmOgBmOpBmZjpmZmZmtrZmtv9uTU1uTW5uTY5ubo5ubqtuq+SOTU2OTW6OTY6Obk2ObquOyP+QOgCQOjqQOmaQkGaQtpCQ27aQ29uQ2/+jpQCrbk2rbm6rjk2r5OSr5P+2ZgC225C22/+2///Ijk3I///bkDrb/9vb///kq27k///na/Pr6+v4dm3/tmb/yI7/25D/27b/5Kv//7b//8j//9v//+T///8RF4yhAAAACXBIWXMAAA7DAAAOwwHHb6hkAAAWiklEQVR4nO2dC38ctRXFHQPOC2oXcKClgUJ41A6ljaHErck2YTcb144z3//bdDQzuzsPSXMlXUl3xuf8Eju2s9dnr/4r3dFKo70Cgli1l9sANDcBKYhZQApiFpCCmAWkIGYBKYhZQUitgn+9gAiwwCwgBQvMAlKwwCwgBQvMAlKwwCwgBQvMAlKwwCwgBQvMAlKwwCwgBQvMAlKwwCwgBQvMAlKwwCwgFRxgmd8CkBIVARaYBaSCAizzW2CKwCcgxWFhmd+CHAEp7wBbjkRQLUdAChaYBaS8AnRGOiDVEZDisRBUTQnIAqOAlHOAAT1CqJYiIAULzAJSTgG04xuQ6ghIkQMYy6XVyM/5LESMwCcgBQvMAlKkANYeCEh1BKRggVlAajTAaI20jeBbTQnIAqOAFCwwC0hZA5D6HSDVEZCCBWZRkVrdPi0TPSaf8iKllYRX1xy6CAEWGAWktAGcrt2AVEdAChaYBaQGAZxnl7oRPCanBGSBUUAKFpg1caSWBe/2FK9YQKqjCSO1bEUIwEpAewqwwKgJIrUs2gitOt8PseCNZf9JBBZjHBZyakJIdVHSR5hmbSzAAqMmgpQZlWEER6xWHo8Zs5A6AJByi2Bvbn0EB0QEtKcAC4wSjtQ4GuYIpscuu39XgVeMXB0ls4V8Eo5UaISl5m9iCykCAClaBNpLfQ7tKcACowQjlSgCLDBLKFL0YkRqe7qUU0BqKwmpkIrUxCwwSiBSbpdLc2hPARYYJRCpxBFggVnCkHKfI5LbngnrQSAlKgIsMEsQUn6z2HNoTwEWGCUIqUwRYIFZQCqiBWq/KyALjBKCVMbbfQloTwEWGCUEqYwRYIFZApAKW1wyh/YUYIFRApDKHEHAcgoBWWBUZqSCl79JR2oqFhiFXgoWmAWkYIFZWZFaSkhmbAuEsV1AFhiFXgoWmAWkYIFZQCq+BfpdrqNZSKl8SPGcND0FpKZggVHopWCBWUAKFpgFpFJYGKmmBGSBUZmQ2uRYQDJhgVnopWCBWUAKFpgFpBJZsJVTArLAqBxItbIrIJmwwCz0UrDALCAFC8yyIvXu5xPrgyWkYjrt6XIL20gWksiK1KsjfqS6iRWQTFhglg2pq69/QC91SywwyoLUu19+3Q18uQ+4hCLI2PSLvVKPW9+4fPBs++///Ud92f4OGalXT1BLMUcwlFMCstDWzel7L0uK7h9of9qw5IPU1Te/syM1SKmAZMJCX+eKqKK4Pn6s+2kAUq+OlJ7YfreEVMyhPQVYaGmL0uK9lxU49TB3+eCn++VoeFl+OGwGvpvTvb39i/7jMYkACz2tN5RcPrxoI3W/7LwW+9W36u/cnB5U3PUe30bq+vhOtzNjRgpHIxiqKQFZaGmHVFOEb5B6vP1W/an6j8PhsdtLne/tDaCzSEIqJoaUVAstmZDa/bP5VF0XlsNg7/H9ge/6ePh/jJKQijm0pwALLe1qqf0LO1L67mdYSymohjWXVhJSMYf2FGChLXXFV9ZJ18cHhRWp9R3tRV8fqbIzO9heRo4puIiQkMzkFsZOPk1gwa6b07JLKa/myo/Xx4flv+60kVKd2KY8LzEZcrXXjdXMma5p3ZSEVEwPKZEWulrXVVJJgZoz+MujNlJlwX3QmkQY9lTdKz7igLeRhFTMoT0FWNBqoZ3rHFMXKZcuqpCRijm0pwALjAJSGSz0qykBWWDUDqlmlmGvqs9pIj8R4+ozAcmEBWZpeim6JKRiDu0pwAKjsPYcFpi1RarsotQkZ3PtSJOEVEy0PTulgIAsMCpBLyV8UyQsMAsDHywwq1ueH7o9WEIq5tCeAiwwqtNLLXqL2MckIRWTbU9Z2/gZ1R/4znXv2phEeCLyb9YFC8zS1FLnuOK7fRYYpeml6O8dS0jFHNpTgAVGdZByGvUKGamYcHtuiwIBWWBU1Ddkxo9PEZBMWGAW5qVggVl4QwYWPHX5UM9JtF6Kdh6ogGRmtbDMb8FXa1PXgyV4sOCmciz74Omz4vzOT4ReCkjdXgsdvR5q+7Ob08NiUc0LjA98MVd1So4AC066/uyiuH5EQ4pxEoF+rrqAZGa2sMxvwUmXH70sbp5SkXKWhFRMHSkhFshy66WqcbK6wwtRElIxh/YUYIGuc3otpf63osmBKd0ToQ96pghumkN7CrBAV3nF975rLYUrvsQRlvktuKke+EwCUrDgLDpS6oZCTsuFJaRiDu0pwAKjuld8a91dzczqPxG3OkoXwV1zaM+Ve+K4LTAKkwiwwCwgBQvM6pbnAYtb/PpuAcmEBWZp7tVpLec7kpCKObTnyvcVyWeBUZqBb02+T7WA1pgLUtkj8EmHFOalbp8FRun28Tn3Uv69toBkwgKzNOU5625j+RGkWAiqpqQi5SwBrTEfpDJH4BMVKePJk8uEp1xCvIqM1GZSCpuubqUFZ6l77OsXAeveNiYvF5aQijm0p4TLHEep2UvDwaFY3AILbqo3Xa3VOs1zbecThFTwG+gSkgkLA52dDf9utNt0ZXqfBeulYMFJu+0MCi6dNOul6DuvJKRiDu25C+Db76dDarvpytj1CJ+Xult9KGX8vNp9HcdCgggCLJC16aWqo461Eo0UhZRWhD5yHBaSRBBgga5605WZqB5Si7CFwu4yRaAzYfFg6t3IAcItJAqQ+Irv/UfNUdmjV3xiyvPInUwXsZVn7xZkwRLAq5xKOy81qU1X7m0aoYsY9m7JLaSP4KIJIeXTSSRpTztatw4pu4QMfP6XbEnbU48WkOpIRHmedQ7AJ0AXLW4LHtWUXKQcxYBUAExMHkICNGjltMAVgU9tpG5OUx9EG9I9cXkQ8LqYL1LJzza+KyGZHBYCmRKQBUZ1y3PyRoZaElIhAin2AK7llFSkUt5Kn6uynSlS6SPwKU95vq2hBCQTFpiVBald6SEgmWwW/AsqAVlglGZeCuulPCOwTtemvucpn4TMnmeMwGjBd05EQBYYlfo9Pu73MkQhNWELzlobL+PSIjV4GQtIJiz4SN2heqG/m3ln4Fvfsa0pHsr1iQzHBQHJlGvBoZxKuwTvg+rAD9ONz3XzUuSpKQGtIQ+pHAt0mJG6V6r3cfuz1qYrSi/lKocnEmupkTykPJgSkAWytpuuLu8bbvGTBinjpZCAZApYmiogC2TtTroibQ11FfWJmFMsIJmSLZCrqQy9VEHZwO4sAa0xb6QSRiCr3nSlbuias5cSHQEW3NScdLUw3i4x8hK86JtLxLanSz0lIAtOct4hQ9foExnNq4BkxrLAsxeRWE1JRYp9Cd54VmeMFM+O6WQR+JRrCZ6cCLDALJTnsMCsSEhRO30ByRRvgVJOSUWKb+DjqSI0bzUZP1J/oaOF4AikTAigmlFRTrqiX+xoIuxAcYngD1nk9qTkYu5I5Tvpyqu/MXqg93AhfZzVQiVCDTB/pFJf8QUNXkyFTAhewXMpYwHGqynhSLmfdNWS25vw4T1EjNo4+dA5314q/KQrl2UdVZMJSKY5ALUyA1IdsU4iuAIlIpm0ADawgFRHOaY6W00jIJkuAfT1FimC7eVGCDBSTslFqnPLsqsvj45OrA/2eiKdBpkYUju1B0RaBAtTArLgIdPCFfPW0LffPS+uvnpuC+r8RAZDh4BkhgXorvW3SvTaVg8tCIendffxvfm0/PCbtZvaPRFSXa6pRQQkk8FC3ImtNBHI2my6uvzwc1eklFRPVct+/OTd0QMq791jOulSphI8uwjHs5qo0ZxBsP3ZZtPVzdN/Og98pd79/MT0W2vONhas/6uwXIQLeH3CgpM22xkWh6RaqndH4bff2omiPRHrqCAgmVwWaIOf9tUnIAtkNZuuyk80pDq6+tJ+vUd6IiNlhoBkslmgVVQ6pgRkgayml6rPkDnU/Q8zUuNEFauRsnw8xwKSyWiBxpT/nSHMk1MJy/PzzQZ2Wi/VPuLx1ZGS/YrPDhQhw/NCqiBPKMS0EFnNpiufeSmCLEQRUysgmdwrdPJbiK4cxxK5LqALkDSkfBbpCMiCkzIgRU+qgGRmsdDt3+kBTNWU2Pf41vXAR94gqn0iTi/SmSI1noMOUwKywKgtUs73Kyu0T8Sx2xeQzCgWCEy1oBKQBUYxL25hWzlenJ05/nX8zQQLIRGcXlpAaqveEwlatt1HxDmCL2IC2tMpgLacEovU5f2Agc/jSufsbOWMkNVDJ3iiXo7hKkUA1Yzq3gxIvRXoU57TFw3V2mIkIJmbAP6IBcyl3LUHCLeQQf1JhPND9318bv1Tp7kEJNMUgD4QWyzQmBKQBUb1kVocOM9L0YEavvoFJJMYwIJXkIW77gE01ZRUpIrziif6XaZWVJ6Mr/TpINVWb3C0R5jGO52M6iClVuydu+zjIwx59rpEQDJDAtRorezj4niSBGSBUUGTCGO5Gr+SE5BMDgsjz3MsTwIODWdUvHsikC6ZZoJUETQJ4XGEe7+cSo/UwjjbFA0pWorng9TIEx7ZAe97kl/XQkrpb6OvFAUp+tTljJAq7FTZKioBWaCr3nTVnPmhEz9STiOAgGRyWrA+dzNTArLQ0VLzd6Nm01W1yoC8nSEAKec3NgQkk9mCD1U+FrrVVLpeqtnOcPngWWHoqViRci9R54eUD1NNgIB6Kh1SrZOuxo4lCl4v5XXJM0OkCmsqtCXVJoA/U8l7qerfMU+68n4nf55IuSZjG8D7wi9heb476ermR+okAl2tN/EDI4R7kGbB1lMxWWiVU2mv+OgnXTkreI5vxki5MCUgC05yOJbIVauwpWuFiGRGtGDMTa+iEpAFJ0VEKgwnJQHJjGmBmKBegCxnuPMJxxJFtmDuqcwByExtqykgJSlCbAsEpgYBnPspICUpQnwLJqi2FZWALDAKSCWwMFZSCcgCo4BUGgvGnirUwpJsIZWkIfV6TOweElFtG/30AdKe4c6nfEjRiCE+zCFAX+k6SgNV90wBeM5wT67ESPXbnr89nVlLOPZaRz+NUp7hzqcUSMUctugRTIilLef0W8+C7sW/dLQQW1GRGh+LMpbngeOlrwUdUyvPe3x6WoisaEjR2knMFV/KamxAlYAsMCoKUvSGEZBM20VnJAt9puoAho4q0RnufOJHyul1LhGplmhw+VjoUNUEMFRUBKaW80XKedwQjtRONrS8LLSZ2gYwMJXiDHc+8SElfFKIKYAOLV8LW6raAbRUBZ/hnlJMSPleM00OqY3aaHlb2DDVCeB3vsPIQbUpxYBUyDX4ZJHaKHQKQnMvQJ9Jqhn1UkmndOJE4LAQkIUzJgtyREVKe+rk69f8J1lOVa/9k3E2/JbuFNLxo1ldlRcprSS8ukT0UrW8u2yNBd3oZz/DXUw1BaR4LXhRpb3nmRNTUxz4tBIAhDSkCh+qVsGbjYCUpAgxLDhSVQcYUpXyxDA+AalIFlyoagJomHI611BINQWk4lkgl+u7AAOqhkxFOsOdT0AqrgXXJT6EOj3OGe58AlLRLYxT1Q0w7Kl6UAWc4Z5CQCqFBbfVMR5Xf5sIEsopIJXIgo2qYQBCTeVuIZGAVDoLRqo0ARyZAlKSIiS1oKdKH6BHVa+i8j3DPb6AVGoL9K1n9prKcIZ7/moKSGWw0KfKHKDfU7W/4D3DnU9AKo+FDlWWADamAi3EEpDKZmFHlT1AhyrDWzRASlKEnBZoi9cJ81SdCJnLKSCV2YKiajxAt6dqf8F1hjufgFR+C5T3Ac2jH9MZ7nwCUiIsuFLVZwpISYogxcL4UhhLTdWzkLWaAlKSLLhQ1amo0EtJiiDMwghVbaZaUIWf4c4nICXPwsgQuKOqdTN+QUwBKZkWbFRpaqrhGe75yikgJdYCiap7TBYYBaQkWzAPgTumgm/Gzy0gJd3CKFX3OCwwCkhNwIKBqlad3kTo1FO5qikgNQ0LI1Rtrv0kXPgBqclY0FLVMLW9Gb/3Ge58AlJTsmCkCrWUpAgTs6Ch6qyJMFydl6WcAlLTs6CnqvC7yye/gNQkLQw2RDQ11aaiCnUUIiA1VQuDDRHt92lyMgWkJmyhtyGiGf2qjxumMlRTQGraFnobIhRVuSsqIDV5C50NEVVPlZcpIDUHC526KjdVQGomFlpUbZmqCqrk1RSQmo+F1lKYs7qkynLhB6TmZWFDVTOjkOMtPyA1OwstqrJUVEBqjhbqIfBsM6GQtpwCUnO10FCVvqOyIPX226NPfrc+WEBrCG1PGRZKqlRNlbieMiP17ueT4tWn1gcLaA257SnDgqLqXlqmzEi9/f5FcfXXF7YHC2gN0e0pxELJVMpqyozU1Te/F2+/e958xX5iJZRSulNI058a+uaTNlJaCXiBi+8iJmKBUdReSisJqZhDewqwwCjUUrDALNsV3xNc8d0aC4zCvBQsMAuz57DALCAFC8wCUrDALCAFC8wCUrDALCAFC8wCUrDALCAFC8wKQgqChgJSELOAFMQsIAUxC0hBzAJSELOAFMQsIAUxyxOpqy+Pjk4oq/SiSm01zOrh3c9Hf3ye10LZEh+/yN4SbfkhpbY5XH31nLB7NKpelVhn9fDbidpIlNOCaolXeS305YfUG+X+txPCjoeYuvr6hxPKrotoUr+7IG38iKZqH9P3LzK3REf+tVT5+iDsy4qod7/8Wr42c3q4+uZfauDLaaHppfK2RFfeSKkNNITdoxH16onq7nN6uPqyQjprGuoiKm9LdOWL1Ntvn5B2j8ZT+cvfZe+lfs/dWZcVbfHm4xcz6KXU6zNvEVHW5kpPstZSf6saMqeFpnuafi1VE0XZPRpVqpfK6uG3k7qzzGeh6aVyt0RbfkjVPcRJ7tmQ7PNS5e/OPSn05ij71FhPmD2HmAWkIGYBKYhZQApiFpCCmAWkIGYBKYhZQKrRYu8wt4WZCEjVujn9Yv8it4l5CEjVWu//+/7j3CbmISBV6/y9/54elJ+vj/fu/PTwouy19vbQbXkJSFW6Pj4sFiVC6vP18f7FjeJr8d7L3L6mKCBVaV3idFmOfOqzYqv6fH2ModBDQKrS+YGq0A/qjuny4cVir9Jhbl9TFJBSKisopf2LLVIY87wFpJQWVSVejnzVgFd+WN95ltvTZAWkinrIqz/tyvOymwJXXgJSRdU9VZ8Xd56pSYS/79eTCCDKS0BqqDUKqRABqY7UWNcMg5CngFRXavYARAUJSEHMAlIQs4AUxCwgBTELSEHMAlIQs4AUxCwgBTELSMmWWnZDXbB8+fCi/lj/qb51Xy3aqd7BvH70rPnG4ypstHedgJRoVQtLqYu3dEg93K5OXX9xWHN1+eDZzenjYhHrTQIgJVo1EiUHZbei1jI/rP5efvj5/oVaM9H+vhmp4vKjl8XN03/86WWxVhydP77+bPOYCAJSolWt21I6P1QLJDZI3X9cqI6m/E75/W13Y0Sq6ps+enleL+Epv1KM1QNhBAEp4VpX67ZUt6JQaJB6eNGCRf2sUl04lb1WH6mbp8+KxWHdRZUsVnQCqdussvhRaJRgtJH6SHVf1aL5zVJBWy+llhTu1dt+DuuREEjdTtUdS138aHupz1oFkREpNWQqAsuRr17Ailrq9qq6WFP9SV1LqX8tqoGtqqXKz/X36/9su+JbVBd9B82SaDX44YrvlkqNbGpgq6/s1ArBP3x20YDSXPGVHzVXfFVddbCZl7r5sR4A/7xXf415KWhCAlIQs4AUxCwgBTELSEHMAlIQs4AUxCwgBTELSEHM+j9sz8L91R7NY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8" name="Picture 7"/>
          <p:cNvPicPr>
            <a:picLocks noChangeAspect="1"/>
          </p:cNvPicPr>
          <p:nvPr/>
        </p:nvPicPr>
        <p:blipFill>
          <a:blip r:embed="rId3"/>
          <a:stretch>
            <a:fillRect/>
          </a:stretch>
        </p:blipFill>
        <p:spPr>
          <a:xfrm>
            <a:off x="5921187" y="935771"/>
            <a:ext cx="5818095" cy="3616653"/>
          </a:xfrm>
          <a:prstGeom prst="rect">
            <a:avLst/>
          </a:prstGeom>
        </p:spPr>
      </p:pic>
      <p:pic>
        <p:nvPicPr>
          <p:cNvPr id="9" name="Picture 8"/>
          <p:cNvPicPr>
            <a:picLocks noChangeAspect="1"/>
          </p:cNvPicPr>
          <p:nvPr/>
        </p:nvPicPr>
        <p:blipFill>
          <a:blip r:embed="rId4"/>
          <a:stretch>
            <a:fillRect/>
          </a:stretch>
        </p:blipFill>
        <p:spPr>
          <a:xfrm>
            <a:off x="6877336" y="4780618"/>
            <a:ext cx="3905795" cy="1209844"/>
          </a:xfrm>
          <a:prstGeom prst="rect">
            <a:avLst/>
          </a:prstGeom>
        </p:spPr>
      </p:pic>
    </p:spTree>
    <p:extLst>
      <p:ext uri="{BB962C8B-B14F-4D97-AF65-F5344CB8AC3E}">
        <p14:creationId xmlns:p14="http://schemas.microsoft.com/office/powerpoint/2010/main" val="3261447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610699"/>
            <a:ext cx="10972801" cy="791308"/>
          </a:xfrm>
        </p:spPr>
        <p:txBody>
          <a:bodyPr>
            <a:noAutofit/>
          </a:bodyPr>
          <a:lstStyle/>
          <a:p>
            <a:r>
              <a:rPr lang="en-AU" sz="4000" dirty="0">
                <a:solidFill>
                  <a:srgbClr val="CC3300"/>
                </a:solidFill>
                <a:latin typeface="+mn-lt"/>
              </a:rPr>
              <a:t>Robustness to risk aversion and labour supply elasticity</a:t>
            </a:r>
            <a:endParaRPr lang="en-AU" sz="2000" dirty="0">
              <a:solidFill>
                <a:srgbClr val="CC3300"/>
              </a:solidFill>
              <a:latin typeface="+mn-lt"/>
            </a:endParaRPr>
          </a:p>
        </p:txBody>
      </p:sp>
      <p:pic>
        <p:nvPicPr>
          <p:cNvPr id="7" name="Picture 6">
            <a:extLst>
              <a:ext uri="{FF2B5EF4-FFF2-40B4-BE49-F238E27FC236}">
                <a16:creationId xmlns:a16="http://schemas.microsoft.com/office/drawing/2014/main" id="{CE49584D-6B73-4609-93E1-D164C75736BB}"/>
              </a:ext>
            </a:extLst>
          </p:cNvPr>
          <p:cNvPicPr>
            <a:picLocks noChangeAspect="1"/>
          </p:cNvPicPr>
          <p:nvPr/>
        </p:nvPicPr>
        <p:blipFill>
          <a:blip r:embed="rId2"/>
          <a:stretch>
            <a:fillRect/>
          </a:stretch>
        </p:blipFill>
        <p:spPr>
          <a:xfrm>
            <a:off x="680281" y="1533260"/>
            <a:ext cx="10831437" cy="3791479"/>
          </a:xfrm>
          <a:prstGeom prst="rect">
            <a:avLst/>
          </a:prstGeom>
        </p:spPr>
      </p:pic>
    </p:spTree>
    <p:extLst>
      <p:ext uri="{BB962C8B-B14F-4D97-AF65-F5344CB8AC3E}">
        <p14:creationId xmlns:p14="http://schemas.microsoft.com/office/powerpoint/2010/main" val="924835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A note on the monotonicity of </a:t>
                </a:r>
                <a14:m>
                  <m:oMath xmlns:m="http://schemas.openxmlformats.org/officeDocument/2006/math">
                    <m:sSup>
                      <m:sSupPr>
                        <m:ctrlPr>
                          <a:rPr lang="en-AU" sz="4000" b="0" i="1" smtClean="0">
                            <a:solidFill>
                              <a:srgbClr val="CC3300"/>
                            </a:solidFill>
                            <a:latin typeface="Cambria Math" panose="02040503050406030204" pitchFamily="18" charset="0"/>
                          </a:rPr>
                        </m:ctrlPr>
                      </m:sSupPr>
                      <m:e>
                        <m:r>
                          <a:rPr lang="en-AU" sz="4000" b="0" i="1" smtClean="0">
                            <a:solidFill>
                              <a:srgbClr val="CC3300"/>
                            </a:solidFill>
                            <a:latin typeface="Cambria Math" panose="02040503050406030204" pitchFamily="18" charset="0"/>
                          </a:rPr>
                          <m:t>𝜏</m:t>
                        </m:r>
                      </m:e>
                      <m:sup>
                        <m:r>
                          <a:rPr lang="en-AU" sz="4000" b="0" i="1" smtClean="0">
                            <a:solidFill>
                              <a:srgbClr val="CC3300"/>
                            </a:solidFill>
                            <a:latin typeface="Cambria Math" panose="02040503050406030204" pitchFamily="18" charset="0"/>
                          </a:rPr>
                          <m:t>𝑐</m:t>
                        </m:r>
                      </m:sup>
                    </m:sSup>
                  </m:oMath>
                </a14:m>
                <a:r>
                  <a:rPr lang="en-AU" sz="4000" dirty="0">
                    <a:solidFill>
                      <a:srgbClr val="CC3300"/>
                    </a:solidFill>
                    <a:latin typeface="+mn-lt"/>
                  </a:rPr>
                  <a:t> Laffer curve</a:t>
                </a:r>
                <a:endParaRPr lang="en-AU" sz="2000" dirty="0">
                  <a:solidFill>
                    <a:srgbClr val="CC3300"/>
                  </a:solidFill>
                  <a:latin typeface="+mn-lt"/>
                </a:endParaRPr>
              </a:p>
            </p:txBody>
          </p:sp>
        </mc:Choice>
        <mc:Fallback>
          <p:sp>
            <p:nvSpPr>
              <p:cNvPr id="2" name="Title 1">
                <a:extLst>
                  <a:ext uri="{FF2B5EF4-FFF2-40B4-BE49-F238E27FC236}">
                    <a16:creationId xmlns:a16="http://schemas.microsoft.com/office/drawing/2014/main" id="{F172DED4-6B48-4583-A087-6F0F1F68A3E5}"/>
                  </a:ext>
                </a:extLst>
              </p:cNvPr>
              <p:cNvSpPr>
                <a:spLocks noGrp="1" noRot="1" noChangeAspect="1" noMove="1" noResize="1" noEditPoints="1" noAdjustHandles="1" noChangeArrowheads="1" noChangeShapeType="1" noTextEdit="1"/>
              </p:cNvSpPr>
              <p:nvPr>
                <p:ph type="title"/>
              </p:nvPr>
            </p:nvSpPr>
            <p:spPr>
              <a:xfrm>
                <a:off x="254976" y="0"/>
                <a:ext cx="10972801" cy="791308"/>
              </a:xfrm>
              <a:blipFill>
                <a:blip r:embed="rId2"/>
                <a:stretch>
                  <a:fillRect l="-2000" t="-2308" b="-33077"/>
                </a:stretch>
              </a:blipFill>
            </p:spPr>
            <p:txBody>
              <a:bodyPr/>
              <a:lstStyle/>
              <a:p>
                <a:r>
                  <a:rPr lang="en-AU">
                    <a:noFill/>
                  </a:rPr>
                  <a:t> </a:t>
                </a:r>
              </a:p>
            </p:txBody>
          </p:sp>
        </mc:Fallback>
      </mc:AlternateContent>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a:bodyPr>
          <a:lstStyle/>
          <a:p>
            <a:pPr marL="702900" indent="-342900">
              <a:buFont typeface="Arial" panose="020B0604020202020204" pitchFamily="34" charset="0"/>
              <a:buChar char="•"/>
            </a:pPr>
            <a:r>
              <a:rPr lang="en-AU" sz="2400" dirty="0" err="1"/>
              <a:t>Trabandt</a:t>
            </a:r>
            <a:r>
              <a:rPr lang="en-AU" sz="2400" dirty="0"/>
              <a:t> and Uhlig (2011) monotonically increasing</a:t>
            </a:r>
          </a:p>
          <a:p>
            <a:pPr marL="702900" indent="-342900">
              <a:buFont typeface="Arial" panose="020B0604020202020204" pitchFamily="34" charset="0"/>
              <a:buChar char="•"/>
            </a:pPr>
            <a:r>
              <a:rPr lang="en-AU" sz="2400" dirty="0" err="1"/>
              <a:t>Hiraga</a:t>
            </a:r>
            <a:r>
              <a:rPr lang="en-AU" sz="2400" dirty="0"/>
              <a:t> and </a:t>
            </a:r>
            <a:r>
              <a:rPr lang="en-AU" sz="2400" dirty="0" err="1"/>
              <a:t>Nutahara</a:t>
            </a:r>
            <a:r>
              <a:rPr lang="en-AU" sz="2400" dirty="0"/>
              <a:t> (2021): </a:t>
            </a:r>
            <a:r>
              <a:rPr lang="en-GB" sz="2400" dirty="0"/>
              <a:t>“Can the Laffer curve for consumption tax be hump-shaped?”</a:t>
            </a:r>
          </a:p>
          <a:p>
            <a:pPr marL="1422900" lvl="2" indent="-342900">
              <a:buFont typeface="Arial" panose="020B0604020202020204" pitchFamily="34" charset="0"/>
              <a:buChar char="•"/>
            </a:pPr>
            <a:r>
              <a:rPr lang="en-GB" sz="2400" dirty="0"/>
              <a:t>King-</a:t>
            </a:r>
            <a:r>
              <a:rPr lang="en-GB" sz="2400" dirty="0" err="1"/>
              <a:t>Plosser</a:t>
            </a:r>
            <a:r>
              <a:rPr lang="en-GB" sz="2400" dirty="0"/>
              <a:t>-</a:t>
            </a:r>
            <a:r>
              <a:rPr lang="en-GB" sz="2400" dirty="0" err="1"/>
              <a:t>Rebelo</a:t>
            </a:r>
            <a:r>
              <a:rPr lang="en-GB" sz="2400" dirty="0"/>
              <a:t> utility: No (bounded if revenue used for G, unbounded if used for transfers)</a:t>
            </a:r>
          </a:p>
          <a:p>
            <a:pPr marL="1422900" lvl="2" indent="-342900">
              <a:buFont typeface="Arial" panose="020B0604020202020204" pitchFamily="34" charset="0"/>
              <a:buChar char="•"/>
            </a:pPr>
            <a:r>
              <a:rPr lang="en-GB" sz="2400" dirty="0"/>
              <a:t>Additively separable and Greenwood-Horowitz-Huffman can be hump-shaped. </a:t>
            </a:r>
          </a:p>
          <a:p>
            <a:pPr marL="1422900" lvl="3" indent="-342900">
              <a:buFont typeface="Arial" panose="020B0604020202020204" pitchFamily="34" charset="0"/>
              <a:buChar char="•"/>
            </a:pPr>
            <a:endParaRPr lang="en-AU" sz="2400" dirty="0"/>
          </a:p>
          <a:p>
            <a:pPr marL="702900" indent="-342900">
              <a:buFont typeface="Arial" panose="020B0604020202020204" pitchFamily="34" charset="0"/>
              <a:buChar char="•"/>
            </a:pPr>
            <a:endParaRPr lang="en-AU" sz="2400" dirty="0"/>
          </a:p>
        </p:txBody>
      </p:sp>
    </p:spTree>
    <p:extLst>
      <p:ext uri="{BB962C8B-B14F-4D97-AF65-F5344CB8AC3E}">
        <p14:creationId xmlns:p14="http://schemas.microsoft.com/office/powerpoint/2010/main" val="638573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F172DED4-6B48-4583-A087-6F0F1F68A3E5}"/>
                  </a:ext>
                </a:extLst>
              </p:cNvPr>
              <p:cNvSpPr>
                <a:spLocks noGrp="1"/>
              </p:cNvSpPr>
              <p:nvPr>
                <p:ph type="title"/>
              </p:nvPr>
            </p:nvSpPr>
            <p:spPr>
              <a:xfrm>
                <a:off x="254976" y="0"/>
                <a:ext cx="10972801" cy="791308"/>
              </a:xfrm>
            </p:spPr>
            <p:txBody>
              <a:bodyPr>
                <a:noAutofit/>
              </a:bodyPr>
              <a:lstStyle/>
              <a:p>
                <a:r>
                  <a:rPr lang="en-AU" sz="4000" dirty="0">
                    <a:solidFill>
                      <a:srgbClr val="CC3300"/>
                    </a:solidFill>
                    <a:latin typeface="+mn-lt"/>
                  </a:rPr>
                  <a:t>Hump-shaped </a:t>
                </a:r>
                <a14:m>
                  <m:oMath xmlns:m="http://schemas.openxmlformats.org/officeDocument/2006/math">
                    <m:sSup>
                      <m:sSupPr>
                        <m:ctrlPr>
                          <a:rPr lang="en-AU" sz="4000" b="0" i="1" smtClean="0">
                            <a:solidFill>
                              <a:srgbClr val="CC3300"/>
                            </a:solidFill>
                            <a:latin typeface="Cambria Math" panose="02040503050406030204" pitchFamily="18" charset="0"/>
                          </a:rPr>
                        </m:ctrlPr>
                      </m:sSupPr>
                      <m:e>
                        <m:r>
                          <a:rPr lang="en-AU" sz="4000" b="0" i="1" smtClean="0">
                            <a:solidFill>
                              <a:srgbClr val="CC3300"/>
                            </a:solidFill>
                            <a:latin typeface="Cambria Math" panose="02040503050406030204" pitchFamily="18" charset="0"/>
                          </a:rPr>
                          <m:t>𝜏</m:t>
                        </m:r>
                      </m:e>
                      <m:sup>
                        <m:r>
                          <a:rPr lang="en-AU" sz="4000" b="0" i="1" smtClean="0">
                            <a:solidFill>
                              <a:srgbClr val="CC3300"/>
                            </a:solidFill>
                            <a:latin typeface="Cambria Math" panose="02040503050406030204" pitchFamily="18" charset="0"/>
                          </a:rPr>
                          <m:t>𝑐</m:t>
                        </m:r>
                      </m:sup>
                    </m:sSup>
                  </m:oMath>
                </a14:m>
                <a:r>
                  <a:rPr lang="en-AU" sz="4000" dirty="0">
                    <a:solidFill>
                      <a:srgbClr val="CC3300"/>
                    </a:solidFill>
                    <a:latin typeface="+mn-lt"/>
                  </a:rPr>
                  <a:t> Laffer curve</a:t>
                </a:r>
                <a:endParaRPr lang="en-AU" sz="2000" dirty="0">
                  <a:solidFill>
                    <a:srgbClr val="CC3300"/>
                  </a:solidFill>
                  <a:latin typeface="+mn-lt"/>
                </a:endParaRPr>
              </a:p>
            </p:txBody>
          </p:sp>
        </mc:Choice>
        <mc:Fallback>
          <p:sp>
            <p:nvSpPr>
              <p:cNvPr id="2" name="Title 1">
                <a:extLst>
                  <a:ext uri="{FF2B5EF4-FFF2-40B4-BE49-F238E27FC236}">
                    <a16:creationId xmlns:a16="http://schemas.microsoft.com/office/drawing/2014/main" id="{F172DED4-6B48-4583-A087-6F0F1F68A3E5}"/>
                  </a:ext>
                </a:extLst>
              </p:cNvPr>
              <p:cNvSpPr>
                <a:spLocks noGrp="1" noRot="1" noChangeAspect="1" noMove="1" noResize="1" noEditPoints="1" noAdjustHandles="1" noChangeArrowheads="1" noChangeShapeType="1" noTextEdit="1"/>
              </p:cNvSpPr>
              <p:nvPr>
                <p:ph type="title"/>
              </p:nvPr>
            </p:nvSpPr>
            <p:spPr>
              <a:xfrm>
                <a:off x="254976" y="0"/>
                <a:ext cx="10972801" cy="791308"/>
              </a:xfrm>
              <a:blipFill>
                <a:blip r:embed="rId2"/>
                <a:stretch>
                  <a:fillRect l="-2000" t="-2308" b="-33077"/>
                </a:stretch>
              </a:blipFill>
            </p:spPr>
            <p:txBody>
              <a:bodyPr/>
              <a:lstStyle/>
              <a:p>
                <a:r>
                  <a:rPr lang="en-AU">
                    <a:noFill/>
                  </a:rPr>
                  <a:t> </a:t>
                </a:r>
              </a:p>
            </p:txBody>
          </p:sp>
        </mc:Fallback>
      </mc:AlternateContent>
      <p:sp>
        <p:nvSpPr>
          <p:cNvPr id="5" name="Content Placeholder 2">
            <a:extLst>
              <a:ext uri="{FF2B5EF4-FFF2-40B4-BE49-F238E27FC236}">
                <a16:creationId xmlns:a16="http://schemas.microsoft.com/office/drawing/2014/main" id="{0836CDA7-6009-4FF5-A059-EAB3D27016A7}"/>
              </a:ext>
            </a:extLst>
          </p:cNvPr>
          <p:cNvSpPr>
            <a:spLocks noGrp="1"/>
          </p:cNvSpPr>
          <p:nvPr>
            <p:ph idx="1"/>
          </p:nvPr>
        </p:nvSpPr>
        <p:spPr>
          <a:xfrm>
            <a:off x="254976" y="1221032"/>
            <a:ext cx="11275869" cy="5048981"/>
          </a:xfrm>
        </p:spPr>
        <p:txBody>
          <a:bodyPr>
            <a:normAutofit/>
          </a:bodyPr>
          <a:lstStyle/>
          <a:p>
            <a:pPr marL="702900" indent="-342900">
              <a:buFont typeface="Arial" panose="020B0604020202020204" pitchFamily="34" charset="0"/>
              <a:buChar char="•"/>
            </a:pPr>
            <a:r>
              <a:rPr lang="en-AU" sz="2400" dirty="0"/>
              <a:t>Additively separable utility:</a:t>
            </a:r>
          </a:p>
          <a:p>
            <a:pPr marL="1422900" lvl="2" indent="-342900">
              <a:buFont typeface="Arial" panose="020B0604020202020204" pitchFamily="34" charset="0"/>
              <a:buChar char="•"/>
            </a:pPr>
            <a:r>
              <a:rPr lang="en-AU" sz="2400" dirty="0"/>
              <a:t>G budget balance: RRA &lt; 1</a:t>
            </a:r>
          </a:p>
          <a:p>
            <a:pPr marL="1422900" lvl="2" indent="-342900">
              <a:buFont typeface="Arial" panose="020B0604020202020204" pitchFamily="34" charset="0"/>
              <a:buChar char="•"/>
            </a:pPr>
            <a:r>
              <a:rPr lang="en-AU" sz="2400" dirty="0"/>
              <a:t>Transfers: (RRA + Labour supply elasticity) &lt; 1</a:t>
            </a:r>
          </a:p>
          <a:p>
            <a:pPr marL="702900" indent="-342900">
              <a:buFont typeface="Arial" panose="020B0604020202020204" pitchFamily="34" charset="0"/>
              <a:buChar char="•"/>
            </a:pPr>
            <a:r>
              <a:rPr lang="en-AU" sz="2400" dirty="0"/>
              <a:t>Greenwood-Horowitz-Huffman</a:t>
            </a:r>
          </a:p>
          <a:p>
            <a:pPr marL="1422900" lvl="2" indent="-342900">
              <a:buFont typeface="Arial" panose="020B0604020202020204" pitchFamily="34" charset="0"/>
              <a:buChar char="•"/>
            </a:pPr>
            <a:r>
              <a:rPr lang="en-AU" sz="2400" dirty="0"/>
              <a:t>G budget balance: any parameter values</a:t>
            </a:r>
          </a:p>
          <a:p>
            <a:pPr marL="1422900" lvl="2" indent="-342900">
              <a:buFont typeface="Arial" panose="020B0604020202020204" pitchFamily="34" charset="0"/>
              <a:buChar char="•"/>
            </a:pPr>
            <a:r>
              <a:rPr lang="en-AU" sz="2400" dirty="0"/>
              <a:t>Transfers: Labour supply elasticity &gt; 1</a:t>
            </a:r>
            <a:endParaRPr lang="en-GB" sz="2400" dirty="0"/>
          </a:p>
          <a:p>
            <a:pPr lvl="2" indent="0">
              <a:buNone/>
            </a:pPr>
            <a:endParaRPr lang="en-GB" sz="2400" dirty="0"/>
          </a:p>
          <a:p>
            <a:pPr marL="1422900" lvl="3" indent="-342900">
              <a:buFont typeface="Arial" panose="020B0604020202020204" pitchFamily="34" charset="0"/>
              <a:buChar char="•"/>
            </a:pPr>
            <a:endParaRPr lang="en-AU" sz="2400" dirty="0"/>
          </a:p>
          <a:p>
            <a:pPr marL="702900" indent="-342900">
              <a:buFont typeface="Arial" panose="020B0604020202020204" pitchFamily="34" charset="0"/>
              <a:buChar char="•"/>
            </a:pPr>
            <a:endParaRPr lang="en-AU" sz="2400" dirty="0"/>
          </a:p>
        </p:txBody>
      </p:sp>
    </p:spTree>
    <p:extLst>
      <p:ext uri="{BB962C8B-B14F-4D97-AF65-F5344CB8AC3E}">
        <p14:creationId xmlns:p14="http://schemas.microsoft.com/office/powerpoint/2010/main" val="3104254105"/>
      </p:ext>
    </p:extLst>
  </p:cSld>
  <p:clrMapOvr>
    <a:masterClrMapping/>
  </p:clrMapOvr>
</p:sld>
</file>

<file path=ppt/theme/theme1.xml><?xml version="1.0" encoding="utf-8"?>
<a:theme xmlns:a="http://schemas.openxmlformats.org/drawingml/2006/main" name="Frosty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yVTI" id="{DD283BC3-E0B6-4E4B-91CF-F0F54D51BB21}" vid="{3EE220F7-F497-4893-BE1F-7BB1D60742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C8E9479A780641BE25DB1687CEA73A" ma:contentTypeVersion="13" ma:contentTypeDescription="Create a new document." ma:contentTypeScope="" ma:versionID="18bd3fa6b18935021ff135ea88a8b44d">
  <xsd:schema xmlns:xsd="http://www.w3.org/2001/XMLSchema" xmlns:xs="http://www.w3.org/2001/XMLSchema" xmlns:p="http://schemas.microsoft.com/office/2006/metadata/properties" xmlns:ns3="586fd162-bd10-4940-bd82-2664f0a98cf1" xmlns:ns4="797aeaf6-5388-4fe8-a3c1-351a0f914463" targetNamespace="http://schemas.microsoft.com/office/2006/metadata/properties" ma:root="true" ma:fieldsID="1935fdefef31bab2a9b0469a02460622" ns3:_="" ns4:_="">
    <xsd:import namespace="586fd162-bd10-4940-bd82-2664f0a98cf1"/>
    <xsd:import namespace="797aeaf6-5388-4fe8-a3c1-351a0f91446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6fd162-bd10-4940-bd82-2664f0a98c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97aeaf6-5388-4fe8-a3c1-351a0f91446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9F3578-1758-41D3-8AD9-07DE3DEE66E5}">
  <ds:schemaRefs>
    <ds:schemaRef ds:uri="http://purl.org/dc/elements/1.1/"/>
    <ds:schemaRef ds:uri="http://schemas.microsoft.com/office/2006/metadata/properties"/>
    <ds:schemaRef ds:uri="797aeaf6-5388-4fe8-a3c1-351a0f914463"/>
    <ds:schemaRef ds:uri="http://purl.org/dc/terms/"/>
    <ds:schemaRef ds:uri="http://schemas.microsoft.com/office/2006/documentManagement/types"/>
    <ds:schemaRef ds:uri="http://purl.org/dc/dcmitype/"/>
    <ds:schemaRef ds:uri="586fd162-bd10-4940-bd82-2664f0a98cf1"/>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2E50BEB-68B5-4551-AE43-5D2FDCE5BA9D}">
  <ds:schemaRefs>
    <ds:schemaRef ds:uri="http://schemas.microsoft.com/sharepoint/v3/contenttype/forms"/>
  </ds:schemaRefs>
</ds:datastoreItem>
</file>

<file path=customXml/itemProps3.xml><?xml version="1.0" encoding="utf-8"?>
<ds:datastoreItem xmlns:ds="http://schemas.openxmlformats.org/officeDocument/2006/customXml" ds:itemID="{330B206C-E238-4E6F-A4F2-24090425A3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6fd162-bd10-4940-bd82-2664f0a98cf1"/>
    <ds:schemaRef ds:uri="797aeaf6-5388-4fe8-a3c1-351a0f9144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2944</TotalTime>
  <Words>2688</Words>
  <Application>Microsoft Office PowerPoint</Application>
  <PresentationFormat>Widescreen</PresentationFormat>
  <Paragraphs>528</Paragraphs>
  <Slides>54</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NexusSansWebPro</vt:lpstr>
      <vt:lpstr>Arial</vt:lpstr>
      <vt:lpstr>Avenir Next LT Pro</vt:lpstr>
      <vt:lpstr>Calibri</vt:lpstr>
      <vt:lpstr>Cambria Math</vt:lpstr>
      <vt:lpstr>Goudy Old Style</vt:lpstr>
      <vt:lpstr>Times New Roman</vt:lpstr>
      <vt:lpstr>Wingdings</vt:lpstr>
      <vt:lpstr>FrostyVTI</vt:lpstr>
      <vt:lpstr>On the limits of fiscal financing in Australia</vt:lpstr>
      <vt:lpstr>My research</vt:lpstr>
      <vt:lpstr>Fiscal stress in Australia</vt:lpstr>
      <vt:lpstr>Research questions</vt:lpstr>
      <vt:lpstr>Fiscal limit and fiscal space</vt:lpstr>
      <vt:lpstr>What we do</vt:lpstr>
      <vt:lpstr>Model overview</vt:lpstr>
      <vt:lpstr>Experiments</vt:lpstr>
      <vt:lpstr>Results: key points</vt:lpstr>
      <vt:lpstr>Results: which tax?</vt:lpstr>
      <vt:lpstr>Related literature</vt:lpstr>
      <vt:lpstr>Benchmark model</vt:lpstr>
      <vt:lpstr>Model summary</vt:lpstr>
      <vt:lpstr>Household heterogeneity</vt:lpstr>
      <vt:lpstr>Household choices</vt:lpstr>
      <vt:lpstr>Household decision problem (summarized)</vt:lpstr>
      <vt:lpstr>Parametric income tax function</vt:lpstr>
      <vt:lpstr>Decrease in progressivity (τ↓)</vt:lpstr>
      <vt:lpstr>Government</vt:lpstr>
      <vt:lpstr>Firm</vt:lpstr>
      <vt:lpstr>PowerPoint Presentation</vt:lpstr>
      <vt:lpstr>Mapping model to the data</vt:lpstr>
      <vt:lpstr>Key parameters</vt:lpstr>
      <vt:lpstr>Benchmark economy</vt:lpstr>
      <vt:lpstr>Experiments and results</vt:lpstr>
      <vt:lpstr>Experiments</vt:lpstr>
      <vt:lpstr>Laffer curves</vt:lpstr>
      <vt:lpstr>Results</vt:lpstr>
      <vt:lpstr>Focus on income tax</vt:lpstr>
      <vt:lpstr>General equilibrium effects from income tax ↑</vt:lpstr>
      <vt:lpstr>Gains from lower progressivity</vt:lpstr>
      <vt:lpstr>Labour supply response</vt:lpstr>
      <vt:lpstr>Domestic capital</vt:lpstr>
      <vt:lpstr>Total capital stock (Firm’s capital demand)</vt:lpstr>
      <vt:lpstr>Foreign capital</vt:lpstr>
      <vt:lpstr>Market  responses to income tax changes</vt:lpstr>
      <vt:lpstr>Comparison with closed economy case</vt:lpstr>
      <vt:lpstr>Fiscal space and limit much lower without foreign capital</vt:lpstr>
      <vt:lpstr>Change in aggregate capital stock (at τ=0)</vt:lpstr>
      <vt:lpstr>Lower and upper bound for the fiscal limit</vt:lpstr>
      <vt:lpstr>Extensions and next steps</vt:lpstr>
      <vt:lpstr>Fiscal space and sustainable debt</vt:lpstr>
      <vt:lpstr>Fiscal space and public transfers</vt:lpstr>
      <vt:lpstr>Welfare effects (flat income tax code)  How we allocate the additional revenue matters</vt:lpstr>
      <vt:lpstr>Welfare effects across skill types Recall: we are funding the progressive transfer system</vt:lpstr>
      <vt:lpstr>Fiscal space and budget allocations…</vt:lpstr>
      <vt:lpstr>Concluding remarks</vt:lpstr>
      <vt:lpstr>Thank you</vt:lpstr>
      <vt:lpstr>Technical appendix</vt:lpstr>
      <vt:lpstr>Parameterization</vt:lpstr>
      <vt:lpstr>Labour productivity</vt:lpstr>
      <vt:lpstr>Robustness to risk aversion and labour supply elasticity</vt:lpstr>
      <vt:lpstr>A note on the monotonicity of τ^c Laffer curve</vt:lpstr>
      <vt:lpstr>Hump-shaped τ^c Laffer curve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limits of fiscal financing in Australia</dc:title>
  <dc:creator>Nabeeh Ibrahim</dc:creator>
  <cp:lastModifiedBy>Nabeeh Ibrahim</cp:lastModifiedBy>
  <cp:revision>40</cp:revision>
  <dcterms:created xsi:type="dcterms:W3CDTF">2022-03-18T08:22:05Z</dcterms:created>
  <dcterms:modified xsi:type="dcterms:W3CDTF">2022-03-29T23:48:05Z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0x01010038C8E9479A780641BE25DB1687CEA73A</vt:lpwstr>
  </property>
</Properties>
</file>